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 id="2147483864" r:id="rId2"/>
    <p:sldMasterId id="2147483877" r:id="rId3"/>
    <p:sldMasterId id="2147483889" r:id="rId4"/>
    <p:sldMasterId id="2147483973" r:id="rId5"/>
    <p:sldMasterId id="2147484009" r:id="rId6"/>
    <p:sldMasterId id="2147484045" r:id="rId7"/>
    <p:sldMasterId id="2147484057" r:id="rId8"/>
  </p:sldMasterIdLst>
  <p:notesMasterIdLst>
    <p:notesMasterId r:id="rId54"/>
  </p:notesMasterIdLst>
  <p:sldIdLst>
    <p:sldId id="256" r:id="rId9"/>
    <p:sldId id="267" r:id="rId10"/>
    <p:sldId id="293" r:id="rId11"/>
    <p:sldId id="294" r:id="rId12"/>
    <p:sldId id="292" r:id="rId13"/>
    <p:sldId id="291" r:id="rId14"/>
    <p:sldId id="268" r:id="rId15"/>
    <p:sldId id="290" r:id="rId16"/>
    <p:sldId id="276" r:id="rId17"/>
    <p:sldId id="271" r:id="rId18"/>
    <p:sldId id="265" r:id="rId19"/>
    <p:sldId id="272" r:id="rId20"/>
    <p:sldId id="273" r:id="rId21"/>
    <p:sldId id="266" r:id="rId22"/>
    <p:sldId id="275" r:id="rId23"/>
    <p:sldId id="289" r:id="rId24"/>
    <p:sldId id="281" r:id="rId25"/>
    <p:sldId id="286" r:id="rId26"/>
    <p:sldId id="287" r:id="rId27"/>
    <p:sldId id="288" r:id="rId28"/>
    <p:sldId id="296" r:id="rId29"/>
    <p:sldId id="277" r:id="rId30"/>
    <p:sldId id="282" r:id="rId31"/>
    <p:sldId id="278" r:id="rId32"/>
    <p:sldId id="279" r:id="rId33"/>
    <p:sldId id="306" r:id="rId34"/>
    <p:sldId id="298" r:id="rId35"/>
    <p:sldId id="300" r:id="rId36"/>
    <p:sldId id="299" r:id="rId37"/>
    <p:sldId id="283" r:id="rId38"/>
    <p:sldId id="285" r:id="rId39"/>
    <p:sldId id="284" r:id="rId40"/>
    <p:sldId id="257" r:id="rId41"/>
    <p:sldId id="264" r:id="rId42"/>
    <p:sldId id="263" r:id="rId43"/>
    <p:sldId id="262" r:id="rId44"/>
    <p:sldId id="260" r:id="rId45"/>
    <p:sldId id="261" r:id="rId46"/>
    <p:sldId id="258" r:id="rId47"/>
    <p:sldId id="301" r:id="rId48"/>
    <p:sldId id="302" r:id="rId49"/>
    <p:sldId id="305" r:id="rId50"/>
    <p:sldId id="303" r:id="rId51"/>
    <p:sldId id="304"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69871" autoAdjust="0"/>
  </p:normalViewPr>
  <p:slideViewPr>
    <p:cSldViewPr snapToGrid="0">
      <p:cViewPr>
        <p:scale>
          <a:sx n="100" d="100"/>
          <a:sy n="100" d="100"/>
        </p:scale>
        <p:origin x="133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636AC-B156-4D3C-BB58-FADA193D6BA0}" type="datetimeFigureOut">
              <a:rPr lang="en-US" smtClean="0"/>
              <a:t>3/27/2017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3B534-273A-4F21-86C6-3F45494B61F3}" type="slidenum">
              <a:rPr lang="en-US" smtClean="0"/>
              <a:t>‹#›</a:t>
            </a:fld>
            <a:endParaRPr lang="en-US"/>
          </a:p>
        </p:txBody>
      </p:sp>
    </p:spTree>
    <p:extLst>
      <p:ext uri="{BB962C8B-B14F-4D97-AF65-F5344CB8AC3E}">
        <p14:creationId xmlns:p14="http://schemas.microsoft.com/office/powerpoint/2010/main" val="165669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History of South Asia (3000 BCE – 2000 CE)</a:t>
            </a:r>
          </a:p>
          <a:p>
            <a:endParaRPr lang="en-US" dirty="0"/>
          </a:p>
          <a:p>
            <a:r>
              <a:rPr lang="en-US" dirty="0"/>
              <a:t>Lecture One:</a:t>
            </a:r>
          </a:p>
          <a:p>
            <a:r>
              <a:rPr lang="en-US" dirty="0"/>
              <a:t>Historiographic Challenges in South Asian Architectural History </a:t>
            </a:r>
          </a:p>
          <a:p>
            <a:endParaRPr lang="en-US" dirty="0"/>
          </a:p>
          <a:p>
            <a:r>
              <a:rPr lang="en-US" dirty="0"/>
              <a:t>The</a:t>
            </a:r>
            <a:r>
              <a:rPr lang="en-US" baseline="0" dirty="0"/>
              <a:t>se </a:t>
            </a:r>
            <a:r>
              <a:rPr lang="en-US" dirty="0"/>
              <a:t>lectures revisit architectural histories (</a:t>
            </a:r>
            <a:r>
              <a:rPr lang="en-US" i="1" dirty="0" err="1"/>
              <a:t>itihasas</a:t>
            </a:r>
            <a:r>
              <a:rPr lang="en-US" dirty="0"/>
              <a:t>) of the Indian Subcontinent from multidisciplinary, cross-geographical, and interpretive perspectives, supported by a new body of scholarship and archaeological data. The word for “history” in Sanskrit is </a:t>
            </a:r>
            <a:r>
              <a:rPr lang="en-US" i="1" dirty="0" err="1"/>
              <a:t>itihasa</a:t>
            </a:r>
            <a:r>
              <a:rPr lang="en-US" dirty="0"/>
              <a:t>, which has traditionally meant “that’s what happened” or “so indeed it was.” Yet,</a:t>
            </a:r>
            <a:r>
              <a:rPr lang="en-US" i="1" dirty="0"/>
              <a:t> </a:t>
            </a:r>
            <a:r>
              <a:rPr lang="en-US" i="1" dirty="0" err="1"/>
              <a:t>iti</a:t>
            </a:r>
            <a:r>
              <a:rPr lang="en-US" i="1" dirty="0"/>
              <a:t> </a:t>
            </a:r>
            <a:r>
              <a:rPr lang="en-US" dirty="0"/>
              <a:t>(as in </a:t>
            </a:r>
            <a:r>
              <a:rPr lang="en-US" i="1" dirty="0" err="1"/>
              <a:t>itihasa</a:t>
            </a:r>
            <a:r>
              <a:rPr lang="en-US" dirty="0"/>
              <a:t>) is often used in a Sanskrit sense of “end quote.” </a:t>
            </a:r>
            <a:r>
              <a:rPr lang="en-US" i="1" dirty="0" err="1"/>
              <a:t>Itihasa</a:t>
            </a:r>
            <a:r>
              <a:rPr lang="en-US" dirty="0"/>
              <a:t>, therefore, in its traditional usage has often been infused with a host of subjectivities. In other words, it implies not so much what happened as what people said or thought happened. </a:t>
            </a:r>
          </a:p>
          <a:p>
            <a:endParaRPr lang="en-US" dirty="0"/>
          </a:p>
          <a:p>
            <a:r>
              <a:rPr lang="en-US" dirty="0"/>
              <a:t>Taking clues from the politics of </a:t>
            </a:r>
            <a:r>
              <a:rPr lang="en-US" i="1" dirty="0" err="1"/>
              <a:t>itihasa</a:t>
            </a:r>
            <a:r>
              <a:rPr lang="en-US" i="1" dirty="0"/>
              <a:t> </a:t>
            </a:r>
            <a:r>
              <a:rPr lang="en-US" dirty="0"/>
              <a:t>and its fact/fiction problematics, these lectures look at familiar and neglected materials of Subcontinental architecture and cities, with a view to creating a fuller and nuanced body of architectural-survey teaching modules, to be used at both undergraduate and graduate levels. </a:t>
            </a:r>
          </a:p>
          <a:p>
            <a:endParaRPr lang="en-US" dirty="0"/>
          </a:p>
          <a:p>
            <a:r>
              <a:rPr lang="en-US" dirty="0"/>
              <a:t>The epistemological framing of the lectures is based on </a:t>
            </a:r>
            <a:r>
              <a:rPr lang="en-US" i="1" dirty="0"/>
              <a:t>bibechana</a:t>
            </a:r>
            <a:r>
              <a:rPr lang="en-US" dirty="0"/>
              <a:t>, which derives from the Sanskrit root verb </a:t>
            </a:r>
            <a:r>
              <a:rPr lang="en-US" i="1" dirty="0" err="1"/>
              <a:t>bich</a:t>
            </a:r>
            <a:r>
              <a:rPr lang="en-US" dirty="0"/>
              <a:t>, literally meaning “to separate, judge” (for instance, separate fact from fiction and judge the veracity of the narrative). </a:t>
            </a:r>
            <a:r>
              <a:rPr lang="en-US" i="1" dirty="0"/>
              <a:t>Bibechana</a:t>
            </a:r>
            <a:r>
              <a:rPr lang="en-US" dirty="0"/>
              <a:t> implies “investigation,” “judgement,” or “ascertainment after consideration.” </a:t>
            </a:r>
          </a:p>
          <a:p>
            <a:endParaRPr lang="en-US" dirty="0"/>
          </a:p>
          <a:p>
            <a:r>
              <a:rPr lang="en-US" dirty="0"/>
              <a:t>The meanings of the word work in two helpful methodological ways in these lectures: first, it can inculcate a disinterested self in the production of knowledge and, second, it can consider multiple narratives (</a:t>
            </a:r>
            <a:r>
              <a:rPr lang="en-US" i="1" dirty="0" err="1"/>
              <a:t>purana</a:t>
            </a:r>
            <a:r>
              <a:rPr lang="en-US" i="1" dirty="0"/>
              <a:t>, </a:t>
            </a:r>
            <a:r>
              <a:rPr lang="en-US" i="1" dirty="0" err="1"/>
              <a:t>itivritta</a:t>
            </a:r>
            <a:r>
              <a:rPr lang="en-US" i="1" dirty="0"/>
              <a:t>, </a:t>
            </a:r>
            <a:r>
              <a:rPr lang="en-US" i="1" dirty="0" err="1"/>
              <a:t>akhyayika</a:t>
            </a:r>
            <a:r>
              <a:rPr lang="en-US" i="1" dirty="0"/>
              <a:t>, </a:t>
            </a:r>
            <a:r>
              <a:rPr lang="en-US" i="1" dirty="0" err="1"/>
              <a:t>udaharana</a:t>
            </a:r>
            <a:r>
              <a:rPr lang="en-US" i="1" dirty="0"/>
              <a:t>, </a:t>
            </a:r>
            <a:r>
              <a:rPr lang="en-US" i="1" dirty="0" err="1"/>
              <a:t>shastra</a:t>
            </a:r>
            <a:r>
              <a:rPr lang="en-US" dirty="0"/>
              <a:t>, etc.) simultaneously, while presenting the realm of plausibility without being deterministic. </a:t>
            </a:r>
          </a:p>
          <a:p>
            <a:endParaRPr lang="en-US" dirty="0"/>
          </a:p>
          <a:p>
            <a:r>
              <a:rPr lang="en-US" dirty="0"/>
              <a:t>In many ways, such a methodological</a:t>
            </a:r>
            <a:r>
              <a:rPr lang="en-US" baseline="0" dirty="0"/>
              <a:t> approach could offer viable alternatives to c</a:t>
            </a:r>
            <a:r>
              <a:rPr lang="en-US" dirty="0"/>
              <a:t>anonical architectural</a:t>
            </a:r>
            <a:r>
              <a:rPr lang="en-US" baseline="0" dirty="0"/>
              <a:t> history surveys in the Indian Subcontinent, the historiographic framework of which was created by the works of such British historians</a:t>
            </a:r>
            <a:r>
              <a:rPr lang="en-US" dirty="0"/>
              <a:t> as James Fergusson, Percy Brown, and Banister Fletcher. Their</a:t>
            </a:r>
            <a:r>
              <a:rPr lang="en-US" baseline="0" dirty="0"/>
              <a:t> Eurocentric histories drew much postcolonial criticism since the 1980s onward. The key intellectual challenges for writing “global” architectural histories of South Asia in professional architectural schools have been the following: (a) </a:t>
            </a:r>
            <a:r>
              <a:rPr lang="en-US" dirty="0"/>
              <a:t>How does one write architectural histories that eliminate</a:t>
            </a:r>
            <a:r>
              <a:rPr lang="en-US" baseline="0" dirty="0"/>
              <a:t> </a:t>
            </a:r>
            <a:r>
              <a:rPr lang="en-US" dirty="0"/>
              <a:t>the problems of</a:t>
            </a:r>
          </a:p>
          <a:p>
            <a:r>
              <a:rPr lang="en-US" dirty="0"/>
              <a:t>Eurocentrism, while not diminishing the differences between cultural practices?</a:t>
            </a:r>
            <a:r>
              <a:rPr lang="en-US" baseline="0" dirty="0"/>
              <a:t> (b) </a:t>
            </a:r>
            <a:r>
              <a:rPr lang="en-US" dirty="0"/>
              <a:t>How to write histories without a Eurocentric teleology?</a:t>
            </a:r>
            <a:r>
              <a:rPr lang="en-US" baseline="0" dirty="0"/>
              <a:t> (c) </a:t>
            </a:r>
            <a:r>
              <a:rPr lang="en-US" dirty="0"/>
              <a:t>How could one be inclusive of different building practices and at the same time demonstrate their interrelationship through a global network of trading routes, cultural exchanges, military conquest, pilgrimage routes, etc.?</a:t>
            </a:r>
            <a:r>
              <a:rPr lang="en-US" baseline="0" dirty="0"/>
              <a:t> How does architectural histories reflect the debates concerning the politics of modernity, nationalism, tradition, globalization, and identity? This lecture module addresses these questions.</a:t>
            </a:r>
          </a:p>
          <a:p>
            <a:endParaRPr lang="en-US" baseline="0" dirty="0"/>
          </a:p>
          <a:p>
            <a:r>
              <a:rPr lang="en-US" dirty="0"/>
              <a:t> This</a:t>
            </a:r>
            <a:r>
              <a:rPr lang="en-US" baseline="0" dirty="0"/>
              <a:t> module includes the f</a:t>
            </a:r>
            <a:r>
              <a:rPr lang="en-US" dirty="0"/>
              <a:t>ollowing five lectures (to be integrated with </a:t>
            </a:r>
            <a:r>
              <a:rPr lang="en-US" dirty="0" err="1"/>
              <a:t>Vikram</a:t>
            </a:r>
            <a:r>
              <a:rPr lang="en-US" baseline="0" dirty="0"/>
              <a:t> Prakash’s module on South Asia)</a:t>
            </a:r>
            <a:endParaRPr lang="en-US" dirty="0"/>
          </a:p>
          <a:p>
            <a:endParaRPr lang="en-US" dirty="0"/>
          </a:p>
          <a:p>
            <a:r>
              <a:rPr lang="en-US" dirty="0"/>
              <a:t>Lecture 1:</a:t>
            </a:r>
            <a:r>
              <a:rPr lang="en-US" baseline="0" dirty="0"/>
              <a:t> Historiographic Challenges in South Asian Architectural History </a:t>
            </a:r>
          </a:p>
          <a:p>
            <a:endParaRPr lang="en-US" dirty="0"/>
          </a:p>
          <a:p>
            <a:r>
              <a:rPr lang="en-US" dirty="0"/>
              <a:t>Lecture 2:</a:t>
            </a:r>
            <a:r>
              <a:rPr lang="en-US" baseline="0" dirty="0"/>
              <a:t> The Mughal Sphere of Influence: From Lahore to Bengal </a:t>
            </a:r>
          </a:p>
          <a:p>
            <a:endParaRPr lang="en-US" dirty="0"/>
          </a:p>
          <a:p>
            <a:r>
              <a:rPr lang="en-US" dirty="0"/>
              <a:t>Lecture 3:</a:t>
            </a:r>
            <a:r>
              <a:rPr lang="en-US" baseline="0" dirty="0"/>
              <a:t> British Raj and Imagining India</a:t>
            </a:r>
          </a:p>
          <a:p>
            <a:endParaRPr lang="en-US" dirty="0"/>
          </a:p>
          <a:p>
            <a:r>
              <a:rPr lang="en-US" dirty="0"/>
              <a:t>Lecture 4: The Architecture of Empire</a:t>
            </a:r>
          </a:p>
          <a:p>
            <a:endParaRPr lang="en-US" dirty="0"/>
          </a:p>
          <a:p>
            <a:r>
              <a:rPr lang="en-US" dirty="0"/>
              <a:t>Lecture 5: The Politics of Post-Partition</a:t>
            </a:r>
            <a:r>
              <a:rPr lang="en-US" baseline="0" dirty="0"/>
              <a:t> Modernism and Nationalism</a:t>
            </a:r>
            <a:endParaRPr lang="en-US" dirty="0"/>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a:t>
            </a:fld>
            <a:endParaRPr lang="en-US"/>
          </a:p>
        </p:txBody>
      </p:sp>
    </p:spTree>
    <p:extLst>
      <p:ext uri="{BB962C8B-B14F-4D97-AF65-F5344CB8AC3E}">
        <p14:creationId xmlns:p14="http://schemas.microsoft.com/office/powerpoint/2010/main" val="1622668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Fodder for this new canonical</a:t>
            </a:r>
            <a:r>
              <a:rPr lang="en-US" baseline="0" dirty="0"/>
              <a:t> view of Indian Architecture was the British point of view, in regard to Indian civilization being in decline, and therefore a site for scientific study.</a:t>
            </a:r>
          </a:p>
          <a:p>
            <a:endParaRPr lang="en-US" baseline="0" dirty="0"/>
          </a:p>
          <a:p>
            <a:r>
              <a:rPr lang="en-US" baseline="0" dirty="0"/>
              <a:t>In estimated danger of decline, the British felt that d</a:t>
            </a:r>
            <a:r>
              <a:rPr lang="en-US" dirty="0"/>
              <a:t>ocumentation of historic antiquity was urgently needed preservation of historical antiquity was urgently needed to </a:t>
            </a:r>
            <a:r>
              <a:rPr lang="en-US" b="1" dirty="0"/>
              <a:t>save</a:t>
            </a:r>
            <a:r>
              <a:rPr lang="en-US" dirty="0"/>
              <a:t> a declining culture.</a:t>
            </a:r>
            <a:r>
              <a:rPr lang="en-US" baseline="0" dirty="0"/>
              <a:t> The British were armed with their superiority, in all things, including colonial knowledge of India, rendering them experts in</a:t>
            </a:r>
            <a:r>
              <a:rPr lang="en-US" dirty="0"/>
              <a:t> historic preservation.</a:t>
            </a:r>
          </a:p>
          <a:p>
            <a:endParaRPr lang="en-US" dirty="0"/>
          </a:p>
          <a:p>
            <a:r>
              <a:rPr lang="en-US" dirty="0"/>
              <a:t>This</a:t>
            </a:r>
            <a:r>
              <a:rPr lang="en-US" baseline="0" dirty="0"/>
              <a:t> superiority directly informed a hypothesis of</a:t>
            </a:r>
            <a:r>
              <a:rPr lang="en-US" dirty="0"/>
              <a:t> “racial inferiority” that framed the study of architectural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10</a:t>
            </a:fld>
            <a:endParaRPr lang="en-US"/>
          </a:p>
        </p:txBody>
      </p:sp>
    </p:spTree>
    <p:extLst>
      <p:ext uri="{BB962C8B-B14F-4D97-AF65-F5344CB8AC3E}">
        <p14:creationId xmlns:p14="http://schemas.microsoft.com/office/powerpoint/2010/main" val="1921270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standard text books in colonial India</a:t>
            </a:r>
          </a:p>
          <a:p>
            <a:endParaRPr lang="en-US" dirty="0"/>
          </a:p>
          <a:p>
            <a:r>
              <a:rPr lang="en-US" dirty="0"/>
              <a:t>Sir Banister Flight Fletcher (1866 - 1953) was an English architect and architectural historian. His father,</a:t>
            </a:r>
            <a:r>
              <a:rPr lang="en-US" baseline="0" dirty="0"/>
              <a:t> also an architect and architectural historian, was too called Banister Fletcher. </a:t>
            </a:r>
          </a:p>
          <a:p>
            <a:endParaRPr lang="en-US" baseline="0" dirty="0"/>
          </a:p>
          <a:p>
            <a:r>
              <a:rPr lang="en-US" dirty="0"/>
              <a:t>The</a:t>
            </a:r>
            <a:r>
              <a:rPr lang="en-US" baseline="0" dirty="0"/>
              <a:t> father-son team co-</a:t>
            </a:r>
            <a:r>
              <a:rPr lang="en-US" dirty="0"/>
              <a:t>wrote the first edition of </a:t>
            </a:r>
            <a:r>
              <a:rPr lang="en-US" i="1" dirty="0"/>
              <a:t>A History of Architecture on the Comparative Method (1894)</a:t>
            </a:r>
            <a:r>
              <a:rPr lang="en-US" dirty="0"/>
              <a:t>.</a:t>
            </a:r>
            <a:r>
              <a:rPr lang="en-US" baseline="0" dirty="0"/>
              <a:t> </a:t>
            </a:r>
            <a:r>
              <a:rPr lang="en-US" dirty="0"/>
              <a:t>This book became a standard reference work. It</a:t>
            </a:r>
            <a:r>
              <a:rPr lang="en-US" baseline="0" dirty="0"/>
              <a:t> was revised and updated </a:t>
            </a:r>
            <a:r>
              <a:rPr lang="en-US" dirty="0"/>
              <a:t>throughout the 20th century.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book was praised for offering a robustly illustrated </a:t>
            </a:r>
            <a:r>
              <a:rPr lang="en-US" dirty="0"/>
              <a:t>history of “world architecture” and for</a:t>
            </a:r>
            <a:r>
              <a:rPr lang="en-US" baseline="0" dirty="0"/>
              <a:t> </a:t>
            </a:r>
            <a:r>
              <a:rPr lang="en-US" dirty="0"/>
              <a:t>its “antiquarian” values. In many</a:t>
            </a:r>
            <a:r>
              <a:rPr lang="en-US" baseline="0" dirty="0"/>
              <a:t> ways, the book</a:t>
            </a:r>
            <a:r>
              <a:rPr lang="en-US" dirty="0"/>
              <a:t> became</a:t>
            </a:r>
            <a:r>
              <a:rPr lang="en-US" baseline="0" dirty="0"/>
              <a:t> </a:t>
            </a:r>
            <a:r>
              <a:rPr lang="en-US" dirty="0"/>
              <a:t>a “veritable student's bible”</a:t>
            </a:r>
            <a:r>
              <a:rPr lang="en-US" baseline="0" dirty="0"/>
              <a:t> across architectural schools in the Subcontinent, at least until the 1980s. Even today many schools use this book as the main architectural history textbook.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endParaRPr lang="en-US" dirty="0"/>
          </a:p>
          <a:p>
            <a:r>
              <a:rPr lang="en-US" dirty="0"/>
              <a:t>Yet,</a:t>
            </a:r>
            <a:r>
              <a:rPr lang="en-US" baseline="0" dirty="0"/>
              <a:t> many considered the book’s underlying epistemological premise deeply embedded in Eurocentric worldviews and the attendant assumptions of racial hierarchies. From the 1990s, Banister Fletcher’s book drew much postcolonial criticisms. A number of insightful articles were published that analyzed what they called epistemological problems in the book’s historiographic methodologies. </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11</a:t>
            </a:fld>
            <a:endParaRPr lang="en-US"/>
          </a:p>
        </p:txBody>
      </p:sp>
    </p:spTree>
    <p:extLst>
      <p:ext uri="{BB962C8B-B14F-4D97-AF65-F5344CB8AC3E}">
        <p14:creationId xmlns:p14="http://schemas.microsoft.com/office/powerpoint/2010/main" val="172186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Styles” vs “Non-Historical Styles”</a:t>
            </a:r>
          </a:p>
          <a:p>
            <a:endParaRPr lang="en-US" dirty="0"/>
          </a:p>
          <a:p>
            <a:pPr marL="0" indent="0">
              <a:buNone/>
            </a:pPr>
            <a:r>
              <a:rPr lang="en-US" sz="1200" dirty="0"/>
              <a:t>“During [the] long period architectural styles, by the test of evolution, fall naturally into two groups, viz. the Historical Styles, which, beginning in Egypt and Assyria, reached their highest development in Europe, and the Non-Historical Styles of Indian, Chinese, Japanese, Ancient American, and </a:t>
            </a:r>
            <a:r>
              <a:rPr lang="en-US" sz="1200" dirty="0" err="1"/>
              <a:t>Saracenic</a:t>
            </a:r>
            <a:r>
              <a:rPr lang="en-US" sz="1200" dirty="0"/>
              <a:t> architecture, which were independent of and exercised little influence on the main stream of architectural development.”</a:t>
            </a:r>
          </a:p>
          <a:p>
            <a:r>
              <a:rPr lang="en-US" sz="1200" dirty="0"/>
              <a:t>Bannister Fletcher, A History of Architecture, 3.</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12</a:t>
            </a:fld>
            <a:endParaRPr lang="en-US"/>
          </a:p>
        </p:txBody>
      </p:sp>
    </p:spTree>
    <p:extLst>
      <p:ext uri="{BB962C8B-B14F-4D97-AF65-F5344CB8AC3E}">
        <p14:creationId xmlns:p14="http://schemas.microsoft.com/office/powerpoint/2010/main" val="254492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and</a:t>
            </a:r>
            <a:r>
              <a:rPr lang="en-US" baseline="0" dirty="0"/>
              <a:t> Non-Historical in Banister Fletcher’s “Tree of Architecture.”</a:t>
            </a:r>
          </a:p>
          <a:p>
            <a:endParaRPr lang="en-US" baseline="0" dirty="0"/>
          </a:p>
          <a:p>
            <a:r>
              <a:rPr lang="en-US" baseline="0" dirty="0"/>
              <a:t>Based on a Hegelian model of teleology (</a:t>
            </a:r>
            <a:r>
              <a:rPr lang="en-US" i="1" baseline="0" dirty="0"/>
              <a:t>telos</a:t>
            </a:r>
            <a:r>
              <a:rPr lang="en-US" baseline="0" dirty="0"/>
              <a:t> means end), Fletcher’s “Tree of Architecture” sought to demonstrate the evolution of architecture toward a final perfect condition. </a:t>
            </a:r>
          </a:p>
          <a:p>
            <a:endParaRPr lang="en-US" dirty="0"/>
          </a:p>
          <a:p>
            <a:r>
              <a:rPr lang="en-US" dirty="0"/>
              <a:t>Image source: Fletcher, Banister. </a:t>
            </a:r>
            <a:r>
              <a:rPr lang="en-US" i="1" dirty="0"/>
              <a:t>A History of Architecture on the Comparative Method for the Student, Craftsman, and Amateur</a:t>
            </a:r>
            <a:r>
              <a:rPr lang="en-US" dirty="0"/>
              <a:t>. New York: Charles Scribner’s Sons, 1956.</a:t>
            </a:r>
          </a:p>
        </p:txBody>
      </p:sp>
      <p:sp>
        <p:nvSpPr>
          <p:cNvPr id="4" name="Slide Number Placeholder 3"/>
          <p:cNvSpPr>
            <a:spLocks noGrp="1"/>
          </p:cNvSpPr>
          <p:nvPr>
            <p:ph type="sldNum" sz="quarter" idx="10"/>
          </p:nvPr>
        </p:nvSpPr>
        <p:spPr/>
        <p:txBody>
          <a:bodyPr/>
          <a:lstStyle/>
          <a:p>
            <a:fld id="{7A03B534-273A-4F21-86C6-3F45494B61F3}" type="slidenum">
              <a:rPr lang="en-US" smtClean="0"/>
              <a:t>13</a:t>
            </a:fld>
            <a:endParaRPr lang="en-US"/>
          </a:p>
        </p:txBody>
      </p:sp>
    </p:spTree>
    <p:extLst>
      <p:ext uri="{BB962C8B-B14F-4D97-AF65-F5344CB8AC3E}">
        <p14:creationId xmlns:p14="http://schemas.microsoft.com/office/powerpoint/2010/main" val="213585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toward “monuments” in Banister Fletcher’s “world history.”</a:t>
            </a:r>
          </a:p>
          <a:p>
            <a:endParaRPr lang="en-US" dirty="0"/>
          </a:p>
          <a:p>
            <a:r>
              <a:rPr lang="en-US" dirty="0"/>
              <a:t>Canonical histories, such as Banister Fletcher’s, are predominantly monument centric. In other words, the entire range of historical eras are seen and examined through the lens of monuments and spectacular buildings. Architecture of “everyday life”, vernacular and traditional buildings (even though what tradition and vernacular mean have given rise to a host of contentious debates) has been ignored.</a:t>
            </a:r>
          </a:p>
          <a:p>
            <a:endParaRPr lang="en-US" dirty="0"/>
          </a:p>
          <a:p>
            <a:r>
              <a:rPr lang="en-US" dirty="0"/>
              <a:t>Revisionist histories in recent times have made concerted effort to be more inclusive.</a:t>
            </a:r>
          </a:p>
          <a:p>
            <a:endParaRPr lang="en-US" dirty="0"/>
          </a:p>
          <a:p>
            <a:r>
              <a:rPr lang="en-US" dirty="0"/>
              <a:t>Original Image source: “The Professor’s Dream” – The principal architectural monuments of ancient and modern times, composed by Prof. C. R. </a:t>
            </a:r>
            <a:r>
              <a:rPr lang="en-US" dirty="0" err="1"/>
              <a:t>Cockerell</a:t>
            </a:r>
            <a:r>
              <a:rPr lang="en-US" dirty="0"/>
              <a:t>, R,A, in A.D. 1849</a:t>
            </a:r>
          </a:p>
        </p:txBody>
      </p:sp>
      <p:sp>
        <p:nvSpPr>
          <p:cNvPr id="4" name="Slide Number Placeholder 3"/>
          <p:cNvSpPr>
            <a:spLocks noGrp="1"/>
          </p:cNvSpPr>
          <p:nvPr>
            <p:ph type="sldNum" sz="quarter" idx="10"/>
          </p:nvPr>
        </p:nvSpPr>
        <p:spPr/>
        <p:txBody>
          <a:bodyPr/>
          <a:lstStyle/>
          <a:p>
            <a:fld id="{7A03B534-273A-4F21-86C6-3F45494B61F3}" type="slidenum">
              <a:rPr lang="en-US" smtClean="0"/>
              <a:t>14</a:t>
            </a:fld>
            <a:endParaRPr lang="en-US"/>
          </a:p>
        </p:txBody>
      </p:sp>
    </p:spTree>
    <p:extLst>
      <p:ext uri="{BB962C8B-B14F-4D97-AF65-F5344CB8AC3E}">
        <p14:creationId xmlns:p14="http://schemas.microsoft.com/office/powerpoint/2010/main" val="2024247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solidFill>
                  <a:srgbClr val="FF0000"/>
                </a:solidFill>
                <a:latin typeface="Century Gothic" charset="0"/>
                <a:ea typeface="Century Gothic" charset="0"/>
                <a:cs typeface="Century Gothic" charset="0"/>
              </a:rPr>
              <a:t>History as a sort of “fantasy” screen! </a:t>
            </a:r>
          </a:p>
          <a:p>
            <a:endParaRPr lang="en-US" dirty="0">
              <a:solidFill>
                <a:srgbClr val="FF0000"/>
              </a:solidFill>
              <a:latin typeface="Century Gothic" charset="0"/>
              <a:ea typeface="Century Gothic" charset="0"/>
              <a:cs typeface="Century Gothic" charset="0"/>
            </a:endParaRPr>
          </a:p>
          <a:p>
            <a:r>
              <a:rPr lang="en-US" dirty="0">
                <a:solidFill>
                  <a:srgbClr val="FF0000"/>
                </a:solidFill>
                <a:latin typeface="Century Gothic" charset="0"/>
                <a:ea typeface="Century Gothic" charset="0"/>
                <a:cs typeface="Century Gothic" charset="0"/>
              </a:rPr>
              <a:t>Travelogues and travel paintings by Englishmen during the colonial period created a rich tapestry of colonial perceptions of India.</a:t>
            </a:r>
          </a:p>
          <a:p>
            <a:endParaRPr lang="en-US" dirty="0"/>
          </a:p>
          <a:p>
            <a:endParaRPr lang="en-US" dirty="0"/>
          </a:p>
          <a:p>
            <a:r>
              <a:rPr lang="en-US" dirty="0"/>
              <a:t>Thomas</a:t>
            </a:r>
            <a:r>
              <a:rPr lang="en-US" baseline="0" dirty="0"/>
              <a:t> </a:t>
            </a:r>
            <a:r>
              <a:rPr lang="en-US" baseline="0" dirty="0" err="1"/>
              <a:t>Daniell</a:t>
            </a:r>
            <a:r>
              <a:rPr lang="en-US" baseline="0" dirty="0"/>
              <a:t>, </a:t>
            </a:r>
            <a:r>
              <a:rPr lang="en-US" i="1" baseline="0" dirty="0"/>
              <a:t>Composition: Hindu and Moslem Architecture</a:t>
            </a:r>
            <a:r>
              <a:rPr lang="en-US" baseline="0" dirty="0"/>
              <a:t>, 1799, Oil Painting.</a:t>
            </a:r>
          </a:p>
          <a:p>
            <a:endParaRPr lang="en-US" baseline="0" dirty="0"/>
          </a:p>
          <a:p>
            <a:r>
              <a:rPr lang="en-US" baseline="0" dirty="0"/>
              <a:t>Source: Kopf, David. </a:t>
            </a:r>
            <a:r>
              <a:rPr lang="en-US" i="1" baseline="0" dirty="0"/>
              <a:t>British Orientalism and the Bengal Renaissance: The Dynamics of Indian Modernization</a:t>
            </a:r>
            <a:r>
              <a:rPr lang="en-US" baseline="0" dirty="0"/>
              <a:t>. Berkeley: University of California Press, 1969.</a:t>
            </a:r>
          </a:p>
        </p:txBody>
      </p:sp>
      <p:sp>
        <p:nvSpPr>
          <p:cNvPr id="4" name="Slide Number Placeholder 3"/>
          <p:cNvSpPr>
            <a:spLocks noGrp="1"/>
          </p:cNvSpPr>
          <p:nvPr>
            <p:ph type="sldNum" sz="quarter" idx="10"/>
          </p:nvPr>
        </p:nvSpPr>
        <p:spPr/>
        <p:txBody>
          <a:bodyPr/>
          <a:lstStyle/>
          <a:p>
            <a:fld id="{E1CD60E6-24D9-47E4-9C96-2A6C4F3D717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48176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Said’s </a:t>
            </a:r>
            <a:r>
              <a:rPr lang="en-US" i="1" dirty="0"/>
              <a:t>Orientalism</a:t>
            </a:r>
            <a:r>
              <a:rPr lang="en-US" dirty="0"/>
              <a:t> (published in 1978) had a far-reaching, multidisciplinary</a:t>
            </a:r>
            <a:r>
              <a:rPr lang="en-US" baseline="0" dirty="0"/>
              <a:t> influence on the Humanities studies, including art and architectural histories. The controversial and celebrated book sought to explain how Europe defined itself in opposition to the non-European cultures and peoples and how the non-Western world was reproduced in Europe’s imagination as static and inferior.   </a:t>
            </a:r>
            <a:endParaRPr lang="en-US" dirty="0"/>
          </a:p>
        </p:txBody>
      </p:sp>
      <p:sp>
        <p:nvSpPr>
          <p:cNvPr id="4" name="Slide Number Placeholder 3"/>
          <p:cNvSpPr>
            <a:spLocks noGrp="1"/>
          </p:cNvSpPr>
          <p:nvPr>
            <p:ph type="sldNum" sz="quarter" idx="10"/>
          </p:nvPr>
        </p:nvSpPr>
        <p:spPr/>
        <p:txBody>
          <a:bodyPr/>
          <a:lstStyle/>
          <a:p>
            <a:fld id="{B70F644B-161C-4FDA-A8D2-4016AE26289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15063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Wolf, Eric R. </a:t>
            </a:r>
            <a:r>
              <a:rPr lang="en-US" i="1" dirty="0"/>
              <a:t>Europe and the People without History</a:t>
            </a:r>
            <a:r>
              <a:rPr lang="en-US" dirty="0"/>
              <a:t>. Berkeley: University of California Press, 1982.</a:t>
            </a:r>
          </a:p>
          <a:p>
            <a:endParaRPr lang="en-US" dirty="0"/>
          </a:p>
          <a:p>
            <a:r>
              <a:rPr lang="en-US" dirty="0"/>
              <a:t>Explaining</a:t>
            </a:r>
            <a:r>
              <a:rPr lang="en-US" baseline="0" dirty="0"/>
              <a:t> such rhetorical social categories as</a:t>
            </a:r>
            <a:r>
              <a:rPr lang="en-US" dirty="0"/>
              <a:t> "civilized" and "uncivilized", </a:t>
            </a:r>
            <a:r>
              <a:rPr lang="en-US" i="1" dirty="0"/>
              <a:t>Europe and the People Without History </a:t>
            </a:r>
            <a:r>
              <a:rPr lang="en-US" i="0" dirty="0"/>
              <a:t>questions</a:t>
            </a:r>
            <a:r>
              <a:rPr lang="en-US" dirty="0"/>
              <a:t> the long-held anthropological notion that non-European cultures and peoples were</a:t>
            </a:r>
            <a:r>
              <a:rPr lang="en-US" baseline="0" dirty="0"/>
              <a:t> closed and static societies (example: Fletcher’s characterization of “non-historical styles”) </a:t>
            </a:r>
            <a:r>
              <a:rPr lang="en-US" dirty="0"/>
              <a:t>before the advent of European colonialism and imperialism. </a:t>
            </a:r>
          </a:p>
          <a:p>
            <a:endParaRPr lang="en-US" dirty="0"/>
          </a:p>
          <a:p>
            <a:r>
              <a:rPr lang="en-US" dirty="0"/>
              <a:t>Wolf</a:t>
            </a:r>
            <a:r>
              <a:rPr lang="en-US" baseline="0" dirty="0"/>
              <a:t> challenges the implicit assumption that European history is the benchmark against which the achievements and experiences of other societies and peoples should be measured.</a:t>
            </a:r>
          </a:p>
          <a:p>
            <a:endParaRPr lang="en-US" baseline="0" dirty="0"/>
          </a:p>
          <a:p>
            <a:r>
              <a:rPr lang="en-US" baseline="0" dirty="0"/>
              <a:t>This type of critiques led to a new historiographic interest in the architectures of “peripheries”: non-western, traditional, vernacular, “architecture without architects,” etc.  </a:t>
            </a:r>
            <a:endParaRPr lang="en-US" dirty="0"/>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18</a:t>
            </a:fld>
            <a:endParaRPr lang="en-US"/>
          </a:p>
        </p:txBody>
      </p:sp>
    </p:spTree>
    <p:extLst>
      <p:ext uri="{BB962C8B-B14F-4D97-AF65-F5344CB8AC3E}">
        <p14:creationId xmlns:p14="http://schemas.microsoft.com/office/powerpoint/2010/main" val="2248603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influence on Edward Said, </a:t>
            </a:r>
            <a:r>
              <a:rPr lang="en-US" dirty="0"/>
              <a:t>K. M. </a:t>
            </a:r>
            <a:r>
              <a:rPr lang="en-US" dirty="0" err="1"/>
              <a:t>Panikkar</a:t>
            </a:r>
            <a:r>
              <a:rPr lang="en-US" baseline="0" dirty="0"/>
              <a:t> was Prime Minister Nehru’s first ambassador to China. His book explains the Western nation’s domination of Asia, beginning with the arrival of the Portuguese sailor Vasco da Gama landed at Calicut on the southwest coast of India. He calls it the </a:t>
            </a:r>
          </a:p>
          <a:p>
            <a:endParaRPr lang="en-US" baseline="0" dirty="0"/>
          </a:p>
          <a:p>
            <a:r>
              <a:rPr lang="en-US" dirty="0"/>
              <a:t>Vasco da Gama epoch.</a:t>
            </a:r>
            <a:r>
              <a:rPr lang="en-US" baseline="0" dirty="0"/>
              <a:t> This period is then divided into four chapters: </a:t>
            </a:r>
            <a:r>
              <a:rPr lang="en-US" dirty="0"/>
              <a:t>The Age of Expansion (1498-1750), The Age of Conquest</a:t>
            </a:r>
            <a:r>
              <a:rPr lang="en-US" baseline="0" dirty="0"/>
              <a:t> </a:t>
            </a:r>
            <a:r>
              <a:rPr lang="en-US" dirty="0"/>
              <a:t>(1750-1858), The Age of Empire</a:t>
            </a:r>
            <a:r>
              <a:rPr lang="en-US" baseline="0" dirty="0"/>
              <a:t> </a:t>
            </a:r>
            <a:r>
              <a:rPr lang="en-US" dirty="0"/>
              <a:t>(1858-1914), and Europe in Retreat (1918-1939). </a:t>
            </a:r>
          </a:p>
          <a:p>
            <a:endParaRPr lang="en-US" dirty="0"/>
          </a:p>
          <a:p>
            <a:r>
              <a:rPr lang="en-US" dirty="0"/>
              <a:t>“The genius of literature ... clearly sees ... that she has found the men who are to</a:t>
            </a:r>
          </a:p>
          <a:p>
            <a:r>
              <a:rPr lang="en-US" dirty="0"/>
              <a:t>extend her empire to the ends of the earth, and give her throne a stability that will</a:t>
            </a:r>
          </a:p>
          <a:p>
            <a:r>
              <a:rPr lang="en-US" dirty="0"/>
              <a:t>be lasting as the sun.”</a:t>
            </a:r>
          </a:p>
          <a:p>
            <a:r>
              <a:rPr lang="en-US" dirty="0"/>
              <a:t>-Madras Christian Instructor and Missionary Record (1844).</a:t>
            </a:r>
          </a:p>
          <a:p>
            <a:endParaRPr lang="en-US" dirty="0"/>
          </a:p>
          <a:p>
            <a:r>
              <a:rPr lang="en-US" dirty="0"/>
              <a:t>Gauri Viswanathan’s </a:t>
            </a:r>
            <a:r>
              <a:rPr lang="en-US" i="1" dirty="0"/>
              <a:t>Masks of Conquests </a:t>
            </a:r>
            <a:r>
              <a:rPr lang="en-US" dirty="0"/>
              <a:t>(1990) unpacks the complex and intimate</a:t>
            </a:r>
            <a:r>
              <a:rPr lang="en-US" baseline="0" dirty="0"/>
              <a:t> relationship between imperialism and culture, knowledge and power. She explains how “soft” knowledge like literature enables colonial domination. </a:t>
            </a:r>
            <a:endParaRPr lang="en-US" dirty="0"/>
          </a:p>
          <a:p>
            <a:endParaRPr lang="en-US" dirty="0"/>
          </a:p>
          <a:p>
            <a:r>
              <a:rPr lang="en-US" dirty="0"/>
              <a:t>In</a:t>
            </a:r>
            <a:r>
              <a:rPr lang="en-US" baseline="0" dirty="0"/>
              <a:t> </a:t>
            </a:r>
            <a:r>
              <a:rPr lang="en-US" i="1" baseline="0" dirty="0"/>
              <a:t>Masks of Conquest</a:t>
            </a:r>
            <a:r>
              <a:rPr lang="en-US" baseline="0" dirty="0"/>
              <a:t>, Gauri Viswanathan writes:</a:t>
            </a:r>
          </a:p>
          <a:p>
            <a:endParaRPr lang="en-US" dirty="0"/>
          </a:p>
          <a:p>
            <a:r>
              <a:rPr lang="en-US" dirty="0"/>
              <a:t>“The emergence of the discipline of English in colonial India,</a:t>
            </a:r>
            <a:r>
              <a:rPr lang="en-US" baseline="0" dirty="0"/>
              <a:t> </a:t>
            </a:r>
            <a:r>
              <a:rPr lang="en-US" dirty="0"/>
              <a:t>its rootedness in strategies of sociopolitical control, opens up fresh</a:t>
            </a:r>
          </a:p>
          <a:p>
            <a:r>
              <a:rPr lang="en-US" dirty="0"/>
              <a:t>inquiry into possible implications of empire for current debates on</a:t>
            </a:r>
            <a:r>
              <a:rPr lang="en-US" baseline="0" dirty="0"/>
              <a:t> </a:t>
            </a:r>
            <a:r>
              <a:rPr lang="en-US" dirty="0"/>
              <a:t>curriculum in general. When, in our own times, students and faculty</a:t>
            </a:r>
            <a:r>
              <a:rPr lang="en-US" baseline="0" dirty="0"/>
              <a:t> </a:t>
            </a:r>
            <a:r>
              <a:rPr lang="en-US" dirty="0"/>
              <a:t>clamor for a broadening of curriculum to include submerged texts of</a:t>
            </a:r>
            <a:r>
              <a:rPr lang="en-US" baseline="0" dirty="0"/>
              <a:t> </a:t>
            </a:r>
            <a:r>
              <a:rPr lang="en-US" dirty="0"/>
              <a:t>minority and third world cultures, the knowledge that the discipline of</a:t>
            </a:r>
            <a:r>
              <a:rPr lang="en-US" baseline="0" dirty="0"/>
              <a:t> </a:t>
            </a:r>
            <a:r>
              <a:rPr lang="en-US" dirty="0"/>
              <a:t>English developed in colonial times would appear likely to strengthen their claims and force their opponents to reconsider the premises of </a:t>
            </a:r>
            <a:r>
              <a:rPr lang="en-US" dirty="0" err="1"/>
              <a:t>thetraditional</a:t>
            </a:r>
            <a:r>
              <a:rPr lang="en-US" dirty="0"/>
              <a:t> Eurocentric curriculum. And to an extent a major objective</a:t>
            </a:r>
            <a:r>
              <a:rPr lang="en-US" baseline="0" dirty="0"/>
              <a:t> </a:t>
            </a:r>
            <a:r>
              <a:rPr lang="en-US" dirty="0"/>
              <a:t>of this book has been to point the direction to </a:t>
            </a:r>
            <a:r>
              <a:rPr lang="en-US" dirty="0" err="1"/>
              <a:t>reconceptualizations</a:t>
            </a:r>
            <a:r>
              <a:rPr lang="en-US" dirty="0"/>
              <a:t> </a:t>
            </a:r>
            <a:r>
              <a:rPr lang="en-US" dirty="0" err="1"/>
              <a:t>ofcurriculum</a:t>
            </a:r>
            <a:r>
              <a:rPr lang="en-US" dirty="0"/>
              <a:t> along these lines, for it should be amply clear by now that</a:t>
            </a:r>
            <a:r>
              <a:rPr lang="en-US" baseline="0" dirty="0"/>
              <a:t> </a:t>
            </a:r>
            <a:r>
              <a:rPr lang="en-US" dirty="0"/>
              <a:t>the Eurocentric literary curriculum of the nineteenth century was less a</a:t>
            </a:r>
            <a:r>
              <a:rPr lang="en-US" baseline="0" dirty="0"/>
              <a:t> </a:t>
            </a:r>
            <a:r>
              <a:rPr lang="en-US" dirty="0"/>
              <a:t>statement of the superiority of the Western tradition than a vital, active</a:t>
            </a:r>
            <a:r>
              <a:rPr lang="en-US" baseline="0" dirty="0"/>
              <a:t> instrument of Western hegemony in concert with commercial expansionism and military action.”</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19</a:t>
            </a:fld>
            <a:endParaRPr lang="en-US"/>
          </a:p>
        </p:txBody>
      </p:sp>
    </p:spTree>
    <p:extLst>
      <p:ext uri="{BB962C8B-B14F-4D97-AF65-F5344CB8AC3E}">
        <p14:creationId xmlns:p14="http://schemas.microsoft.com/office/powerpoint/2010/main" val="372600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argument</a:t>
            </a:r>
            <a:r>
              <a:rPr lang="en-US" baseline="0" dirty="0"/>
              <a:t> of this book (published in 2002) helps demythologize the binary opposition </a:t>
            </a:r>
            <a:r>
              <a:rPr lang="en-US" dirty="0"/>
              <a:t>between colonial</a:t>
            </a:r>
            <a:r>
              <a:rPr lang="en-US" baseline="0" dirty="0"/>
              <a:t> powers and colonized societies. According to </a:t>
            </a:r>
            <a:r>
              <a:rPr lang="en-US" baseline="0" dirty="0" err="1"/>
              <a:t>Tapan</a:t>
            </a:r>
            <a:r>
              <a:rPr lang="en-US" baseline="0" dirty="0"/>
              <a:t> </a:t>
            </a:r>
            <a:r>
              <a:rPr lang="en-US" baseline="0" dirty="0" err="1"/>
              <a:t>Raychaudhury</a:t>
            </a:r>
            <a:r>
              <a:rPr lang="en-US" baseline="0" dirty="0"/>
              <a:t>, the relationship between colonizer and colonized is more like a chemical chain reaction with all kinds of unexpected developments and omnidirectional flow of knowledge.</a:t>
            </a:r>
          </a:p>
          <a:p>
            <a:endParaRPr lang="en-US" baseline="0" dirty="0"/>
          </a:p>
          <a:p>
            <a:r>
              <a:rPr lang="en-US" baseline="0" dirty="0"/>
              <a:t>One reviewer of the book wrote:</a:t>
            </a:r>
          </a:p>
          <a:p>
            <a:endParaRPr lang="en-US" baseline="0" dirty="0"/>
          </a:p>
          <a:p>
            <a:r>
              <a:rPr lang="en-US" dirty="0"/>
              <a:t>“During</a:t>
            </a:r>
            <a:r>
              <a:rPr lang="en-US" baseline="0" dirty="0"/>
              <a:t> </a:t>
            </a:r>
            <a:r>
              <a:rPr lang="en-US" dirty="0"/>
              <a:t>the late nineteenth century, </a:t>
            </a:r>
            <a:r>
              <a:rPr lang="en-US" dirty="0" err="1"/>
              <a:t>Tapan</a:t>
            </a:r>
            <a:r>
              <a:rPr lang="en-US" dirty="0"/>
              <a:t> </a:t>
            </a:r>
            <a:r>
              <a:rPr lang="en-US" dirty="0" err="1"/>
              <a:t>Raychaudhuri</a:t>
            </a:r>
            <a:r>
              <a:rPr lang="en-US" dirty="0"/>
              <a:t> argues, Bengali</a:t>
            </a:r>
            <a:r>
              <a:rPr lang="en-US" baseline="0" dirty="0"/>
              <a:t> </a:t>
            </a:r>
            <a:r>
              <a:rPr lang="en-US" dirty="0"/>
              <a:t>intellectuals began to take a second look at Europe. The earlier adulation of</a:t>
            </a:r>
            <a:r>
              <a:rPr lang="en-US" baseline="0" dirty="0"/>
              <a:t> </a:t>
            </a:r>
            <a:r>
              <a:rPr lang="en-US" dirty="0"/>
              <a:t>Bengal's English-educated middle class for every thing European was replaced</a:t>
            </a:r>
            <a:r>
              <a:rPr lang="en-US" baseline="0" dirty="0"/>
              <a:t> </a:t>
            </a:r>
            <a:r>
              <a:rPr lang="en-US" dirty="0"/>
              <a:t>by a new-found skepticism about Western claims to global superiority. Coupled</a:t>
            </a:r>
            <a:r>
              <a:rPr lang="en-US" baseline="0" dirty="0"/>
              <a:t> </a:t>
            </a:r>
            <a:r>
              <a:rPr lang="en-US" dirty="0"/>
              <a:t>with an attempt to forge an indigenous identity based on the regeneration of</a:t>
            </a:r>
          </a:p>
          <a:p>
            <a:r>
              <a:rPr lang="en-US" dirty="0"/>
              <a:t>Indian ways of life, this newly critical attitude towards Europe represented an</a:t>
            </a:r>
            <a:r>
              <a:rPr lang="en-US" baseline="0" dirty="0"/>
              <a:t> </a:t>
            </a:r>
            <a:r>
              <a:rPr lang="en-US" dirty="0"/>
              <a:t>attempt by India's intellectuals to negotiate a complex but positive form of</a:t>
            </a:r>
            <a:r>
              <a:rPr lang="en-US" baseline="0" dirty="0"/>
              <a:t> </a:t>
            </a:r>
            <a:r>
              <a:rPr lang="en-US" dirty="0"/>
              <a:t>Indian identity b tween pre-colonial Indian and colonial rule.”</a:t>
            </a:r>
          </a:p>
        </p:txBody>
      </p:sp>
      <p:sp>
        <p:nvSpPr>
          <p:cNvPr id="4" name="Slide Number Placeholder 3"/>
          <p:cNvSpPr>
            <a:spLocks noGrp="1"/>
          </p:cNvSpPr>
          <p:nvPr>
            <p:ph type="sldNum" sz="quarter" idx="10"/>
          </p:nvPr>
        </p:nvSpPr>
        <p:spPr/>
        <p:txBody>
          <a:bodyPr/>
          <a:lstStyle/>
          <a:p>
            <a:fld id="{7A03B534-273A-4F21-86C6-3F45494B61F3}" type="slidenum">
              <a:rPr lang="en-US" smtClean="0"/>
              <a:t>20</a:t>
            </a:fld>
            <a:endParaRPr lang="en-US"/>
          </a:p>
        </p:txBody>
      </p:sp>
    </p:spTree>
    <p:extLst>
      <p:ext uri="{BB962C8B-B14F-4D97-AF65-F5344CB8AC3E}">
        <p14:creationId xmlns:p14="http://schemas.microsoft.com/office/powerpoint/2010/main" val="582905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Information source: </a:t>
            </a:r>
            <a:r>
              <a:rPr lang="en-US" baseline="0" dirty="0" err="1"/>
              <a:t>Hosagrahar</a:t>
            </a:r>
            <a:r>
              <a:rPr lang="en-US" baseline="0" dirty="0"/>
              <a:t>, </a:t>
            </a:r>
            <a:r>
              <a:rPr lang="en-US" baseline="0" dirty="0" err="1"/>
              <a:t>Jyoti</a:t>
            </a:r>
            <a:r>
              <a:rPr lang="en-US" baseline="0" dirty="0"/>
              <a:t>, “South Asia: Looking Back, Moving Ahead-History and Modernization,” </a:t>
            </a:r>
            <a:r>
              <a:rPr lang="en-US" i="1" baseline="0" dirty="0"/>
              <a:t>Journal of the</a:t>
            </a:r>
          </a:p>
          <a:p>
            <a:r>
              <a:rPr lang="en-US" i="1" baseline="0" dirty="0"/>
              <a:t>Society of Architectural Historians</a:t>
            </a:r>
            <a:r>
              <a:rPr lang="en-US" baseline="0" dirty="0"/>
              <a:t>, Vol. 61, No. 3 (Sep., 2002), pp. 355-369.</a:t>
            </a:r>
          </a:p>
          <a:p>
            <a:endParaRPr lang="en-US" dirty="0"/>
          </a:p>
        </p:txBody>
      </p:sp>
      <p:sp>
        <p:nvSpPr>
          <p:cNvPr id="4" name="Slide Number Placeholder 3"/>
          <p:cNvSpPr>
            <a:spLocks noGrp="1"/>
          </p:cNvSpPr>
          <p:nvPr>
            <p:ph type="sldNum" sz="quarter" idx="10"/>
          </p:nvPr>
        </p:nvSpPr>
        <p:spPr/>
        <p:txBody>
          <a:bodyPr/>
          <a:lstStyle/>
          <a:p>
            <a:fld id="{B70F644B-161C-4FDA-A8D2-4016AE262895}"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791069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FF0000"/>
                </a:solidFill>
                <a:latin typeface="Century Gothic" charset="0"/>
                <a:ea typeface="Century Gothic" charset="0"/>
                <a:cs typeface="Century Gothic" charset="0"/>
              </a:rPr>
              <a:t>A few key questions raised with regards to architectural survey courses in professional architectural schools</a:t>
            </a:r>
          </a:p>
          <a:p>
            <a:endParaRPr lang="en-US" sz="1200" dirty="0">
              <a:latin typeface="Century Gothic" charset="0"/>
              <a:ea typeface="Century Gothic" charset="0"/>
              <a:cs typeface="Century Gothic" charset="0"/>
            </a:endParaRPr>
          </a:p>
          <a:p>
            <a:pPr marL="457200" indent="-457200">
              <a:buFont typeface="Arial" charset="0"/>
              <a:buChar char="•"/>
            </a:pPr>
            <a:r>
              <a:rPr lang="en-US" sz="1200" dirty="0">
                <a:latin typeface="Century Gothic" charset="0"/>
                <a:ea typeface="Century Gothic" charset="0"/>
                <a:cs typeface="Century Gothic" charset="0"/>
              </a:rPr>
              <a:t>How does one write architectural histories that minimize the problems of Eurocentrism, while not diminishing differences between cultural practices?</a:t>
            </a:r>
          </a:p>
          <a:p>
            <a:pPr marL="342900" indent="-342900">
              <a:buFont typeface="Arial" charset="0"/>
              <a:buChar char="•"/>
            </a:pPr>
            <a:endParaRPr lang="en-US" sz="1200" dirty="0">
              <a:latin typeface="Century Gothic" charset="0"/>
              <a:ea typeface="Century Gothic" charset="0"/>
              <a:cs typeface="Century Gothic" charset="0"/>
            </a:endParaRPr>
          </a:p>
          <a:p>
            <a:pPr marL="457200" indent="-457200">
              <a:buFont typeface="Arial" charset="0"/>
              <a:buChar char="•"/>
            </a:pPr>
            <a:r>
              <a:rPr lang="en-US" sz="1200" dirty="0">
                <a:latin typeface="Century Gothic" charset="0"/>
                <a:ea typeface="Century Gothic" charset="0"/>
                <a:cs typeface="Century Gothic" charset="0"/>
              </a:rPr>
              <a:t>How to write histories without a Eurocentric teleology?</a:t>
            </a:r>
          </a:p>
          <a:p>
            <a:pPr marL="457200" indent="-457200">
              <a:buFont typeface="Arial" charset="0"/>
              <a:buChar char="•"/>
            </a:pPr>
            <a:r>
              <a:rPr lang="en-US" sz="1200" dirty="0">
                <a:latin typeface="Century Gothic" charset="0"/>
                <a:ea typeface="Century Gothic" charset="0"/>
                <a:cs typeface="Century Gothic" charset="0"/>
              </a:rPr>
              <a:t>How could one be inclusive of different building practices and at the same time demonstrate their interrelationship through a global network of trading routes, cultural exchanges, military conquest, pilgrimage routes, etc.?</a:t>
            </a:r>
          </a:p>
          <a:p>
            <a:endParaRPr lang="en-US" dirty="0"/>
          </a:p>
          <a:p>
            <a:r>
              <a:rPr lang="en-US" dirty="0"/>
              <a:t>See</a:t>
            </a:r>
            <a:r>
              <a:rPr lang="en-US" baseline="0" dirty="0"/>
              <a:t> </a:t>
            </a:r>
            <a:r>
              <a:rPr lang="en-US" dirty="0" err="1"/>
              <a:t>Bozdogan</a:t>
            </a:r>
            <a:r>
              <a:rPr lang="en-US" dirty="0"/>
              <a:t>, </a:t>
            </a:r>
            <a:r>
              <a:rPr lang="en-US" dirty="0" err="1"/>
              <a:t>Sibel</a:t>
            </a:r>
            <a:r>
              <a:rPr lang="en-US" dirty="0"/>
              <a:t>. “Architectural History in Professional Education: Reflections on Postcolonial Challenges to the Modern Survey,” </a:t>
            </a:r>
            <a:r>
              <a:rPr lang="en-US" i="1" dirty="0"/>
              <a:t>Journal of Architectural Education</a:t>
            </a:r>
            <a:r>
              <a:rPr lang="en-US" dirty="0"/>
              <a:t>, Vol. 52, No. 4 (May, 1999), pp. 207-215.</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21</a:t>
            </a:fld>
            <a:endParaRPr lang="en-US"/>
          </a:p>
        </p:txBody>
      </p:sp>
    </p:spTree>
    <p:extLst>
      <p:ext uri="{BB962C8B-B14F-4D97-AF65-F5344CB8AC3E}">
        <p14:creationId xmlns:p14="http://schemas.microsoft.com/office/powerpoint/2010/main" val="1927461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Panayiota</a:t>
            </a:r>
            <a:r>
              <a:rPr lang="en-US" dirty="0"/>
              <a:t> </a:t>
            </a:r>
            <a:r>
              <a:rPr lang="en-US" dirty="0" err="1"/>
              <a:t>Pyla</a:t>
            </a:r>
            <a:r>
              <a:rPr lang="en-US" dirty="0"/>
              <a:t>,</a:t>
            </a:r>
            <a:r>
              <a:rPr lang="en-US" baseline="0" dirty="0"/>
              <a:t> “</a:t>
            </a:r>
            <a:r>
              <a:rPr lang="en-US" dirty="0"/>
              <a:t>Historicizing Pedagogy: A Critique of </a:t>
            </a:r>
            <a:r>
              <a:rPr lang="en-US" dirty="0" err="1"/>
              <a:t>Kostof's</a:t>
            </a:r>
            <a:r>
              <a:rPr lang="en-US" dirty="0"/>
              <a:t> "A History of Architecture,"</a:t>
            </a:r>
          </a:p>
          <a:p>
            <a:r>
              <a:rPr lang="en-US" dirty="0"/>
              <a:t>Journal of Architectural Education,</a:t>
            </a:r>
            <a:r>
              <a:rPr lang="en-US" baseline="0" dirty="0"/>
              <a:t> </a:t>
            </a:r>
            <a:r>
              <a:rPr lang="en-US" dirty="0"/>
              <a:t>Vol. 52, No. 4 (May, 1999), pp. 216-225.</a:t>
            </a:r>
          </a:p>
          <a:p>
            <a:endParaRPr lang="en-US" dirty="0"/>
          </a:p>
          <a:p>
            <a:r>
              <a:rPr lang="en-US" dirty="0" err="1"/>
              <a:t>Kostof</a:t>
            </a:r>
            <a:r>
              <a:rPr lang="en-US" baseline="0" dirty="0"/>
              <a:t> wrote in the book:</a:t>
            </a:r>
            <a:r>
              <a:rPr lang="en-US" dirty="0"/>
              <a:t> "In our general scheme of things, [nonwestern] traditions have always held a secondary place. This is natural given the preoccupation</a:t>
            </a:r>
            <a:r>
              <a:rPr lang="en-US" baseline="0" dirty="0"/>
              <a:t> </a:t>
            </a:r>
            <a:r>
              <a:rPr lang="en-US" dirty="0"/>
              <a:t>of each culture with itself. But it becomes reprehensible if the relative inattention to nonwestern achievement is justified in general</a:t>
            </a:r>
            <a:r>
              <a:rPr lang="en-US" baseline="0" dirty="0"/>
              <a:t> </a:t>
            </a:r>
            <a:r>
              <a:rPr lang="en-US" dirty="0"/>
              <a:t>worthiness-the mentality that says: If it is not well known, it is</a:t>
            </a:r>
            <a:r>
              <a:rPr lang="en-US" baseline="0" dirty="0"/>
              <a:t> </a:t>
            </a:r>
            <a:r>
              <a:rPr lang="en-US" dirty="0"/>
              <a:t>because it does not deserve to be.“</a:t>
            </a:r>
          </a:p>
          <a:p>
            <a:endParaRPr lang="en-US" dirty="0"/>
          </a:p>
          <a:p>
            <a:r>
              <a:rPr lang="en-US" dirty="0"/>
              <a:t> </a:t>
            </a:r>
            <a:r>
              <a:rPr lang="en-US" dirty="0" err="1"/>
              <a:t>Pani</a:t>
            </a:r>
            <a:r>
              <a:rPr lang="en-US" dirty="0"/>
              <a:t> </a:t>
            </a:r>
            <a:r>
              <a:rPr lang="en-US" dirty="0" err="1"/>
              <a:t>Pyla</a:t>
            </a:r>
            <a:r>
              <a:rPr lang="en-US" dirty="0"/>
              <a:t> observed</a:t>
            </a:r>
            <a:r>
              <a:rPr lang="en-US" baseline="0" dirty="0"/>
              <a:t> in </a:t>
            </a:r>
            <a:r>
              <a:rPr lang="en-US" baseline="0" dirty="0" err="1"/>
              <a:t>Kostof’s</a:t>
            </a:r>
            <a:r>
              <a:rPr lang="en-US" baseline="0" dirty="0"/>
              <a:t> historiographic methodology an honest comparative model of study:</a:t>
            </a:r>
          </a:p>
          <a:p>
            <a:endParaRPr lang="en-US" baseline="0" dirty="0"/>
          </a:p>
          <a:p>
            <a:r>
              <a:rPr lang="en-US" baseline="0" dirty="0"/>
              <a:t>“</a:t>
            </a:r>
            <a:r>
              <a:rPr lang="en-US" dirty="0"/>
              <a:t>Although </a:t>
            </a:r>
            <a:r>
              <a:rPr lang="en-US" dirty="0" err="1"/>
              <a:t>Kostof</a:t>
            </a:r>
            <a:r>
              <a:rPr lang="en-US" dirty="0"/>
              <a:t> attempts to transcend traditional distinctions [of Western</a:t>
            </a:r>
            <a:r>
              <a:rPr lang="en-US" baseline="0" dirty="0"/>
              <a:t> and non-Western]</a:t>
            </a:r>
            <a:r>
              <a:rPr lang="en-US" dirty="0"/>
              <a:t> by declaring that the history of "other cultures" is important to understanding the history of "our" architecture, what escapes him is that the distinctions between other architectural traditions</a:t>
            </a:r>
            <a:r>
              <a:rPr lang="en-US" baseline="0" dirty="0"/>
              <a:t> </a:t>
            </a:r>
            <a:r>
              <a:rPr lang="en-US" dirty="0"/>
              <a:t>and ours may not be as "natural" as he thinks. </a:t>
            </a:r>
            <a:r>
              <a:rPr lang="en-US" dirty="0" err="1"/>
              <a:t>Kostof's</a:t>
            </a:r>
            <a:r>
              <a:rPr lang="en-US" dirty="0"/>
              <a:t> theory</a:t>
            </a:r>
            <a:r>
              <a:rPr lang="en-US" baseline="0" dirty="0"/>
              <a:t> </a:t>
            </a:r>
            <a:r>
              <a:rPr lang="en-US" dirty="0"/>
              <a:t>should not deflect attention from the methods of his historical practices, which are in essence synchronic cross-cultural comparisons.”</a:t>
            </a:r>
          </a:p>
          <a:p>
            <a:endParaRPr lang="en-US" dirty="0"/>
          </a:p>
          <a:p>
            <a:r>
              <a:rPr lang="en-US" dirty="0" err="1"/>
              <a:t>Kostof</a:t>
            </a:r>
            <a:r>
              <a:rPr lang="en-US" dirty="0"/>
              <a:t> wrote: “Our esteem for Chartres Cathedral will be more balanced if</a:t>
            </a:r>
            <a:r>
              <a:rPr lang="en-US" baseline="0" dirty="0"/>
              <a:t> </a:t>
            </a:r>
            <a:r>
              <a:rPr lang="en-US" dirty="0"/>
              <a:t>we were made aware that this masterpiece of medieval Christianity rose during the same decades in which Indochina saw the specter of the great temple complex at Angkor Wat, the empire of Islam undertook the mosque and mausoleum of Sultan </a:t>
            </a:r>
            <a:r>
              <a:rPr lang="en-US" dirty="0" err="1"/>
              <a:t>Qala’un</a:t>
            </a:r>
            <a:r>
              <a:rPr lang="en-US" dirty="0"/>
              <a:t> in Cairo,</a:t>
            </a:r>
            <a:r>
              <a:rPr lang="en-US" baseline="0" dirty="0"/>
              <a:t> and the great Seljuk caravanserais of Anatolia.”</a:t>
            </a:r>
          </a:p>
          <a:p>
            <a:endParaRPr lang="en-US" baseline="0" dirty="0"/>
          </a:p>
          <a:p>
            <a:r>
              <a:rPr lang="en-US" baseline="0" dirty="0"/>
              <a:t>But, as </a:t>
            </a:r>
            <a:r>
              <a:rPr lang="en-US" baseline="0" dirty="0" err="1"/>
              <a:t>Pyla</a:t>
            </a:r>
            <a:r>
              <a:rPr lang="en-US" baseline="0" dirty="0"/>
              <a:t> demonstrates in her article (cited above), </a:t>
            </a:r>
            <a:r>
              <a:rPr lang="en-US" baseline="0" dirty="0" err="1"/>
              <a:t>Kostof</a:t>
            </a:r>
            <a:r>
              <a:rPr lang="en-US" baseline="0" dirty="0"/>
              <a:t> looks at non-Western architecture through a western historiographic lens, in which Pantheon becomes an expression of Roman grandeur in a particular temporal context of Roman history, while Islamic souks are examples of historically frozen “timeless” architecture. In short, Fletcher’s ghost still lurks behind </a:t>
            </a:r>
            <a:r>
              <a:rPr lang="en-US" baseline="0" dirty="0" err="1"/>
              <a:t>Kostof’s</a:t>
            </a:r>
            <a:r>
              <a:rPr lang="en-US" baseline="0" dirty="0"/>
              <a:t> cosmopolitan historiography.  </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23</a:t>
            </a:fld>
            <a:endParaRPr lang="en-US"/>
          </a:p>
        </p:txBody>
      </p:sp>
    </p:spTree>
    <p:extLst>
      <p:ext uri="{BB962C8B-B14F-4D97-AF65-F5344CB8AC3E}">
        <p14:creationId xmlns:p14="http://schemas.microsoft.com/office/powerpoint/2010/main" val="245024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critiques</a:t>
            </a:r>
            <a:r>
              <a:rPr lang="en-US" baseline="0" dirty="0"/>
              <a:t> of the so-called revisionist histories was that while they endeavored to include much left-out historical content of non-Western territories, these history surveys were still continuing the same compartmentalized histories with an aura of inclusion. </a:t>
            </a:r>
            <a:endParaRPr lang="en-US" dirty="0"/>
          </a:p>
        </p:txBody>
      </p:sp>
      <p:sp>
        <p:nvSpPr>
          <p:cNvPr id="4" name="Slide Number Placeholder 3"/>
          <p:cNvSpPr>
            <a:spLocks noGrp="1"/>
          </p:cNvSpPr>
          <p:nvPr>
            <p:ph type="sldNum" sz="quarter" idx="10"/>
          </p:nvPr>
        </p:nvSpPr>
        <p:spPr/>
        <p:txBody>
          <a:bodyPr/>
          <a:lstStyle/>
          <a:p>
            <a:pPr>
              <a:defRPr/>
            </a:pPr>
            <a:fld id="{D3091F00-333B-E94B-97A2-1E3005C5E969}"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797419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critiques of the so-called revisionist histories was that while they endeavored to include previously ignored</a:t>
            </a:r>
            <a:r>
              <a:rPr lang="en-US" baseline="0" dirty="0"/>
              <a:t> </a:t>
            </a:r>
            <a:r>
              <a:rPr lang="en-US" dirty="0"/>
              <a:t>historical contents of non-Western architectures, these history surveys were still continuing the same compartmentalized histories, only with an aura of inclusion. </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25</a:t>
            </a:fld>
            <a:endParaRPr lang="en-US"/>
          </a:p>
        </p:txBody>
      </p:sp>
    </p:spTree>
    <p:extLst>
      <p:ext uri="{BB962C8B-B14F-4D97-AF65-F5344CB8AC3E}">
        <p14:creationId xmlns:p14="http://schemas.microsoft.com/office/powerpoint/2010/main" val="343947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Indian subcontinent was connected with trading routes between the eastern most shores of China and the Mediterranean world and beyond. The network of trading routes, pilgrimage movements, military conquests, and maritime economy made the subcontinent an integral part of Eurasian and Chinese economies and spheres of influence. Standard architectural histories of the subcontinent have not examined the network of connections that made the Indian subcontinent as part of a broader economic systems. </a:t>
            </a:r>
          </a:p>
          <a:p>
            <a:endParaRPr lang="en-US" dirty="0"/>
          </a:p>
          <a:p>
            <a:r>
              <a:rPr lang="en-US" dirty="0"/>
              <a:t>Image source: Ching, Francis D.K., Mark </a:t>
            </a:r>
            <a:r>
              <a:rPr lang="en-US" dirty="0" err="1"/>
              <a:t>Jarzombek</a:t>
            </a:r>
            <a:r>
              <a:rPr lang="en-US" dirty="0"/>
              <a:t>, and </a:t>
            </a:r>
            <a:r>
              <a:rPr lang="en-US" dirty="0" err="1"/>
              <a:t>Vikramaditya</a:t>
            </a:r>
            <a:r>
              <a:rPr lang="en-US" dirty="0"/>
              <a:t> Prakash. </a:t>
            </a:r>
            <a:r>
              <a:rPr lang="en-US" i="1" dirty="0"/>
              <a:t>A Global History of Architecture</a:t>
            </a:r>
            <a:r>
              <a:rPr lang="en-US" dirty="0"/>
              <a:t>. New Jersey: John Wiley &amp; Sons, 2011. p. 214.</a:t>
            </a:r>
          </a:p>
        </p:txBody>
      </p:sp>
      <p:sp>
        <p:nvSpPr>
          <p:cNvPr id="4" name="Slide Number Placeholder 3"/>
          <p:cNvSpPr>
            <a:spLocks noGrp="1"/>
          </p:cNvSpPr>
          <p:nvPr>
            <p:ph type="sldNum" sz="quarter" idx="10"/>
          </p:nvPr>
        </p:nvSpPr>
        <p:spPr/>
        <p:txBody>
          <a:bodyPr/>
          <a:lstStyle/>
          <a:p>
            <a:fld id="{7A03B534-273A-4F21-86C6-3F45494B61F3}" type="slidenum">
              <a:rPr lang="en-US" smtClean="0"/>
              <a:t>26</a:t>
            </a:fld>
            <a:endParaRPr lang="en-US"/>
          </a:p>
        </p:txBody>
      </p:sp>
    </p:spTree>
    <p:extLst>
      <p:ext uri="{BB962C8B-B14F-4D97-AF65-F5344CB8AC3E}">
        <p14:creationId xmlns:p14="http://schemas.microsoft.com/office/powerpoint/2010/main" val="1968246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Canonical architectural history survey textbooks generally ignored the interdependent networks of trading and other kinds of human movements across territories as catalysts for architectural production and building activities. </a:t>
            </a:r>
          </a:p>
          <a:p>
            <a:endParaRPr lang="en-US" baseline="0" dirty="0"/>
          </a:p>
          <a:p>
            <a:r>
              <a:rPr lang="en-US" baseline="0" dirty="0"/>
              <a:t>For example, the Indus civilization formed part of an interconnected zone that extended across western Asia and even into Egypt. Ships carried bricks, beads, lumber metals, and lapis lazuli up the Persian Gulf to the cities of Mesopotamia. Initially, most of the trade across this zone was by land routes. But around 2700 BCE, the exploitation of the coastal routes of the Persian Gulf multiplied the wealth of the entire zone. </a:t>
            </a:r>
          </a:p>
          <a:p>
            <a:endParaRPr lang="en-US" baseline="0" dirty="0"/>
          </a:p>
          <a:p>
            <a:r>
              <a:rPr lang="en-US" dirty="0"/>
              <a:t>Image Source:</a:t>
            </a:r>
            <a:r>
              <a:rPr lang="en-US" baseline="0" dirty="0"/>
              <a:t> </a:t>
            </a:r>
            <a:r>
              <a:rPr lang="en-US" dirty="0" err="1"/>
              <a:t>Kenoyer</a:t>
            </a:r>
            <a:r>
              <a:rPr lang="en-US" dirty="0"/>
              <a:t>,</a:t>
            </a:r>
            <a:r>
              <a:rPr lang="en-US" baseline="0" dirty="0"/>
              <a:t> J. </a:t>
            </a:r>
            <a:r>
              <a:rPr lang="en-US" i="1" baseline="0" dirty="0"/>
              <a:t>Ancient Cities of the Indus Valley Civilization</a:t>
            </a:r>
            <a:r>
              <a:rPr lang="en-US" i="0" baseline="0" dirty="0"/>
              <a:t>. Oxford University Press, 1998.</a:t>
            </a:r>
          </a:p>
          <a:p>
            <a:endParaRPr lang="en-US" dirty="0"/>
          </a:p>
        </p:txBody>
      </p:sp>
      <p:sp>
        <p:nvSpPr>
          <p:cNvPr id="4" name="Slide Number Placeholder 3"/>
          <p:cNvSpPr>
            <a:spLocks noGrp="1"/>
          </p:cNvSpPr>
          <p:nvPr>
            <p:ph type="sldNum" sz="quarter" idx="10"/>
          </p:nvPr>
        </p:nvSpPr>
        <p:spPr/>
        <p:txBody>
          <a:bodyPr/>
          <a:lstStyle/>
          <a:p>
            <a:fld id="{66150626-DAE6-254C-AB74-328E8F11064F}"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31359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 routes from the Indus Valley to Mesopotamia</a:t>
            </a:r>
          </a:p>
          <a:p>
            <a:endParaRPr lang="en-US" dirty="0"/>
          </a:p>
          <a:p>
            <a:r>
              <a:rPr lang="en-US" dirty="0"/>
              <a:t>The Indus civilization formed part of an interconnected zone that extended across western Asia and even into Egypt and Crete. Ships carried bricks, beads, lumber metals, and lapis lazuli up the Persian Gulf to the cities of Mesopotamia. Initially, most of the trade across this zone was by land routes. But around 2700 BCE, the exploitation of the coastal routes of the Persian Gulf multiplied the wealth of the entire zone. </a:t>
            </a:r>
          </a:p>
          <a:p>
            <a:endParaRPr lang="en-US" dirty="0"/>
          </a:p>
          <a:p>
            <a:r>
              <a:rPr lang="en-US" dirty="0"/>
              <a:t>Image source: Google Earth prepared by Anh-Tu Nguyen and Kelly Foley, Catholic University of America</a:t>
            </a:r>
          </a:p>
        </p:txBody>
      </p:sp>
      <p:sp>
        <p:nvSpPr>
          <p:cNvPr id="4" name="Slide Number Placeholder 3"/>
          <p:cNvSpPr>
            <a:spLocks noGrp="1"/>
          </p:cNvSpPr>
          <p:nvPr>
            <p:ph type="sldNum" sz="quarter" idx="10"/>
          </p:nvPr>
        </p:nvSpPr>
        <p:spPr/>
        <p:txBody>
          <a:bodyPr/>
          <a:lstStyle/>
          <a:p>
            <a:fld id="{66150626-DAE6-254C-AB74-328E8F11064F}"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499478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a:t>
            </a:r>
            <a:r>
              <a:rPr lang="en-US" baseline="0" dirty="0"/>
              <a:t> routes from the Indus Valley to Mesopotamia</a:t>
            </a:r>
            <a:endParaRPr lang="en-US" dirty="0"/>
          </a:p>
          <a:p>
            <a:endParaRPr lang="en-US" dirty="0"/>
          </a:p>
          <a:p>
            <a:r>
              <a:rPr lang="en-US" dirty="0"/>
              <a:t>The Indus cities entered a mature phase of urbanization around 2600 BCE. </a:t>
            </a:r>
          </a:p>
          <a:p>
            <a:endParaRPr lang="en-US" dirty="0"/>
          </a:p>
          <a:p>
            <a:r>
              <a:rPr lang="en-US" dirty="0"/>
              <a:t>The Indus civilization formed part of an interconnected zone that extended across western Asia and even into Egypt and Crete. Ships carried bricks, beads, lumber metals, and lapis lazuli up the Persian Gulf to the cities of Mesopotamia. Initially, most of the trade across this zone was by land routes. But around 2700 BCE, the exploitation of the coastal routes of the Persian Gulf multiplied the wealth of the entire zone. </a:t>
            </a:r>
          </a:p>
          <a:p>
            <a:endParaRPr lang="en-US" dirty="0"/>
          </a:p>
          <a:p>
            <a:r>
              <a:rPr lang="en-US" dirty="0"/>
              <a:t>Image source: Ching, Francis D.K., Mark </a:t>
            </a:r>
            <a:r>
              <a:rPr lang="en-US" dirty="0" err="1"/>
              <a:t>Jarzombek</a:t>
            </a:r>
            <a:r>
              <a:rPr lang="en-US" dirty="0"/>
              <a:t>, and </a:t>
            </a:r>
            <a:r>
              <a:rPr lang="en-US" dirty="0" err="1"/>
              <a:t>Vikramaditya</a:t>
            </a:r>
            <a:r>
              <a:rPr lang="en-US" dirty="0"/>
              <a:t> Prakash. </a:t>
            </a:r>
            <a:r>
              <a:rPr lang="en-US" i="1" dirty="0"/>
              <a:t>A Global History of Architecture</a:t>
            </a:r>
            <a:r>
              <a:rPr lang="en-US" dirty="0"/>
              <a:t>. New Jersey: John Wiley &amp; Sons, 2011.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6150626-DAE6-254C-AB74-328E8F11064F}"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705960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Geography, Climate, Social Organization,</a:t>
            </a:r>
            <a:r>
              <a:rPr lang="en-US" b="1" baseline="0" dirty="0"/>
              <a:t> </a:t>
            </a:r>
            <a:r>
              <a:rPr lang="en-US" b="1" dirty="0"/>
              <a:t>Mobility,</a:t>
            </a:r>
            <a:r>
              <a:rPr lang="en-US" b="1" baseline="0" dirty="0"/>
              <a:t> </a:t>
            </a:r>
            <a:r>
              <a:rPr lang="en-US" b="1" dirty="0"/>
              <a:t>and Architecture</a:t>
            </a:r>
            <a:r>
              <a:rPr lang="en-US" dirty="0"/>
              <a:t>: One</a:t>
            </a:r>
            <a:r>
              <a:rPr lang="en-US" baseline="0" dirty="0"/>
              <a:t> of the key challenges in architectural histories is to consider multiple vectors in the construction of space and landscape.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a:t>
            </a:r>
            <a:r>
              <a:rPr lang="en-US" baseline="0" dirty="0"/>
              <a:t> Indian </a:t>
            </a:r>
            <a:r>
              <a:rPr lang="en-US" dirty="0"/>
              <a:t>society, though settled and familiar with agriculture, was still clan-based. Kingship was subordinate to kinship and probably amounted to no more than </a:t>
            </a:r>
            <a:r>
              <a:rPr lang="en-US" dirty="0" err="1"/>
              <a:t>chieftanship</a:t>
            </a:r>
            <a:r>
              <a:rPr lang="en-US" dirty="0"/>
              <a:t>-among-equals. Eventually population pressures on land and other resources would encourage greater social specialization and the assertion of a central authority, two prerequisites of a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Uttarapatha</a:t>
            </a:r>
            <a:r>
              <a:rPr lang="en-US" dirty="0"/>
              <a:t>, the northern route of east-west transit and trade, extending from the Panjab to the lower Ganga, became as much the main axis of </a:t>
            </a:r>
            <a:r>
              <a:rPr lang="en-US" dirty="0" err="1"/>
              <a:t>Aryanization</a:t>
            </a:r>
            <a:r>
              <a:rPr lang="en-US" dirty="0"/>
              <a:t> as it would subsequently of Buddhist proselytization and even </a:t>
            </a:r>
            <a:r>
              <a:rPr lang="en-US" dirty="0" err="1"/>
              <a:t>Magadhan</a:t>
            </a:r>
            <a:r>
              <a:rPr lang="en-US" dirty="0"/>
              <a:t> imperialism. It was long the </a:t>
            </a:r>
            <a:r>
              <a:rPr lang="en-US" dirty="0" err="1"/>
              <a:t>Uttarapatha</a:t>
            </a:r>
            <a:r>
              <a:rPr lang="en-US" dirty="0"/>
              <a:t> that the </a:t>
            </a:r>
            <a:r>
              <a:rPr lang="en-US" dirty="0" err="1"/>
              <a:t>Aryanised</a:t>
            </a:r>
            <a:r>
              <a:rPr lang="en-US" dirty="0"/>
              <a:t> territories would first begin to assume the trappings of statehood.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err="1"/>
              <a:t>Keay</a:t>
            </a:r>
            <a:r>
              <a:rPr lang="en-US" dirty="0"/>
              <a:t>, John. </a:t>
            </a:r>
            <a:r>
              <a:rPr lang="en-US" i="1" dirty="0"/>
              <a:t>India: A History</a:t>
            </a:r>
            <a:r>
              <a:rPr lang="en-US" i="0" dirty="0"/>
              <a:t>. London: Harper Perennial, 2000. </a:t>
            </a:r>
            <a:r>
              <a:rPr lang="en-US" i="0" dirty="0" err="1"/>
              <a:t>pg</a:t>
            </a:r>
            <a:r>
              <a:rPr lang="en-US" i="0" dirty="0"/>
              <a:t> 45</a:t>
            </a:r>
            <a:endParaRPr lang="en-US" dirty="0"/>
          </a:p>
          <a:p>
            <a:r>
              <a:rPr lang="en-US" dirty="0"/>
              <a:t>Text </a:t>
            </a:r>
            <a:r>
              <a:rPr lang="en-US" dirty="0" err="1"/>
              <a:t>souce</a:t>
            </a:r>
            <a:r>
              <a:rPr lang="en-US" dirty="0"/>
              <a:t>: ibid, </a:t>
            </a:r>
            <a:r>
              <a:rPr lang="en-US" dirty="0" err="1"/>
              <a:t>pg</a:t>
            </a:r>
            <a:r>
              <a:rPr lang="en-US" dirty="0"/>
              <a:t> 39-43</a:t>
            </a:r>
          </a:p>
        </p:txBody>
      </p:sp>
      <p:sp>
        <p:nvSpPr>
          <p:cNvPr id="4" name="Slide Number Placeholder 3"/>
          <p:cNvSpPr>
            <a:spLocks noGrp="1"/>
          </p:cNvSpPr>
          <p:nvPr>
            <p:ph type="sldNum" sz="quarter" idx="10"/>
          </p:nvPr>
        </p:nvSpPr>
        <p:spPr/>
        <p:txBody>
          <a:bodyPr/>
          <a:lstStyle/>
          <a:p>
            <a:fld id="{7A03B534-273A-4F21-86C6-3F45494B61F3}" type="slidenum">
              <a:rPr lang="en-US" smtClean="0"/>
              <a:t>30</a:t>
            </a:fld>
            <a:endParaRPr lang="en-US"/>
          </a:p>
        </p:txBody>
      </p:sp>
    </p:spTree>
    <p:extLst>
      <p:ext uri="{BB962C8B-B14F-4D97-AF65-F5344CB8AC3E}">
        <p14:creationId xmlns:p14="http://schemas.microsoft.com/office/powerpoint/2010/main" val="2902820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fusion of cultures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Alexander’s great achievement was not invading India but getting there. A military expedition against the </a:t>
            </a:r>
            <a:r>
              <a:rPr lang="en-US" dirty="0" err="1"/>
              <a:t>Achaemenid</a:t>
            </a:r>
            <a:r>
              <a:rPr lang="en-US" dirty="0"/>
              <a:t> empire, originally planned by his father, become more like a geographical exploration as the men from Macedonia triumphantly probed regions hitherto undreamed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Macedonians moved on, continuing east and south across the grain of the Panjab river system. They crossed the Chenab, then the Ravi. Countless ‘cities’ capitulated, others offered a short-lived resistance. They crossed what is now the frontier between Pakistan and India somewhere in the vicinity of Lahore. But his men were unimpressed. Alexander sensed a mood of mutiny. He had no choice but to announce a withdrawal. To round off his conquests, complete his explorations, and disguise his failure, Alexander opted to return by sailing down the Jhelum and the Indus to the ocean. Ships were readied and he sailed in late 326 BCE.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err="1"/>
              <a:t>Keay</a:t>
            </a:r>
            <a:r>
              <a:rPr lang="en-US" dirty="0"/>
              <a:t>, John. </a:t>
            </a:r>
            <a:r>
              <a:rPr lang="en-US" i="1" dirty="0"/>
              <a:t>India: A History</a:t>
            </a:r>
            <a:r>
              <a:rPr lang="en-US" i="0" dirty="0"/>
              <a:t>. London: Harper Perennial, 2000. p. 74</a:t>
            </a:r>
            <a:endParaRPr lang="en-US" dirty="0"/>
          </a:p>
          <a:p>
            <a:r>
              <a:rPr lang="en-US" dirty="0"/>
              <a:t>Text source: Ibid, p. 70-75.</a:t>
            </a:r>
          </a:p>
        </p:txBody>
      </p:sp>
      <p:sp>
        <p:nvSpPr>
          <p:cNvPr id="4" name="Slide Number Placeholder 3"/>
          <p:cNvSpPr>
            <a:spLocks noGrp="1"/>
          </p:cNvSpPr>
          <p:nvPr>
            <p:ph type="sldNum" sz="quarter" idx="10"/>
          </p:nvPr>
        </p:nvSpPr>
        <p:spPr/>
        <p:txBody>
          <a:bodyPr/>
          <a:lstStyle/>
          <a:p>
            <a:fld id="{7A03B534-273A-4F21-86C6-3F45494B61F3}" type="slidenum">
              <a:rPr lang="en-US" smtClean="0"/>
              <a:t>31</a:t>
            </a:fld>
            <a:endParaRPr lang="en-US"/>
          </a:p>
        </p:txBody>
      </p:sp>
    </p:spTree>
    <p:extLst>
      <p:ext uri="{BB962C8B-B14F-4D97-AF65-F5344CB8AC3E}">
        <p14:creationId xmlns:p14="http://schemas.microsoft.com/office/powerpoint/2010/main" val="395831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“standard” works that created</a:t>
            </a:r>
            <a:r>
              <a:rPr lang="en-US" baseline="0" dirty="0"/>
              <a:t> the pedagogical models of architectural history surveys in the Indian Subcontinent.</a:t>
            </a:r>
          </a:p>
          <a:p>
            <a:endParaRPr lang="en-US" baseline="0" dirty="0"/>
          </a:p>
          <a:p>
            <a:r>
              <a:rPr lang="en-US" dirty="0"/>
              <a:t>“Colonial pedagogy”: Problems of Architectural Education in the Indian Subcontinent.</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a:t>
            </a:fld>
            <a:endParaRPr lang="en-US"/>
          </a:p>
        </p:txBody>
      </p:sp>
    </p:spTree>
    <p:extLst>
      <p:ext uri="{BB962C8B-B14F-4D97-AF65-F5344CB8AC3E}">
        <p14:creationId xmlns:p14="http://schemas.microsoft.com/office/powerpoint/2010/main" val="1203616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 imperial hegemony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Mauryan</a:t>
            </a:r>
            <a:r>
              <a:rPr lang="en-US" dirty="0"/>
              <a:t> empire was probably the most extensive ever forged by an Indian dynasty; even the Mughals rarely achieved a wider hegemony. It became the first to stretch from sea to sea – from the Bay of Bengal to the Arabian Sea. The object may not have been “to unite India”, more probably its westward expansion was intended to engross that lucrative maritime trade.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Between the death of Ashoka in 231 BCE. and the advent of Gupta power in 320 CE. India’s ancient history plummets again to a murky obscurity. The five hundred years between the </a:t>
            </a:r>
            <a:r>
              <a:rPr lang="en-US" dirty="0" err="1"/>
              <a:t>Mauryas</a:t>
            </a:r>
            <a:r>
              <a:rPr lang="en-US" dirty="0"/>
              <a:t> and the </a:t>
            </a:r>
            <a:r>
              <a:rPr lang="en-US" dirty="0" err="1"/>
              <a:t>Guptas</a:t>
            </a:r>
            <a:r>
              <a:rPr lang="en-US" dirty="0"/>
              <a:t> was</a:t>
            </a:r>
            <a:r>
              <a:rPr lang="en-US" baseline="0" dirty="0"/>
              <a:t> called</a:t>
            </a:r>
            <a:r>
              <a:rPr lang="en-US" dirty="0"/>
              <a:t> “India’s Dark 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err="1"/>
              <a:t>Keay</a:t>
            </a:r>
            <a:r>
              <a:rPr lang="en-US" dirty="0"/>
              <a:t>, John. </a:t>
            </a:r>
            <a:r>
              <a:rPr lang="en-US" i="1" dirty="0"/>
              <a:t>India: A History</a:t>
            </a:r>
            <a:r>
              <a:rPr lang="en-US" i="0" dirty="0"/>
              <a:t>. London: Harper Perennial, 2000. </a:t>
            </a:r>
            <a:r>
              <a:rPr lang="en-US" i="0" dirty="0" err="1"/>
              <a:t>pg</a:t>
            </a:r>
            <a:r>
              <a:rPr lang="en-US" i="0" dirty="0"/>
              <a:t> 87</a:t>
            </a:r>
            <a:endParaRPr lang="en-US" dirty="0"/>
          </a:p>
          <a:p>
            <a:r>
              <a:rPr lang="en-US" dirty="0"/>
              <a:t>Text source: ibid, </a:t>
            </a:r>
            <a:r>
              <a:rPr lang="en-US" dirty="0" err="1"/>
              <a:t>pg</a:t>
            </a:r>
            <a:r>
              <a:rPr lang="en-US" dirty="0"/>
              <a:t> 93-94, 101</a:t>
            </a:r>
          </a:p>
        </p:txBody>
      </p:sp>
      <p:sp>
        <p:nvSpPr>
          <p:cNvPr id="4" name="Slide Number Placeholder 3"/>
          <p:cNvSpPr>
            <a:spLocks noGrp="1"/>
          </p:cNvSpPr>
          <p:nvPr>
            <p:ph type="sldNum" sz="quarter" idx="10"/>
          </p:nvPr>
        </p:nvSpPr>
        <p:spPr/>
        <p:txBody>
          <a:bodyPr/>
          <a:lstStyle/>
          <a:p>
            <a:fld id="{7A03B534-273A-4F21-86C6-3F45494B61F3}" type="slidenum">
              <a:rPr lang="en-US" smtClean="0"/>
              <a:t>32</a:t>
            </a:fld>
            <a:endParaRPr lang="en-US"/>
          </a:p>
        </p:txBody>
      </p:sp>
    </p:spTree>
    <p:extLst>
      <p:ext uri="{BB962C8B-B14F-4D97-AF65-F5344CB8AC3E}">
        <p14:creationId xmlns:p14="http://schemas.microsoft.com/office/powerpoint/2010/main" val="2521261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Ancient Architectural “Theory”</a:t>
            </a:r>
          </a:p>
          <a:p>
            <a:endParaRPr lang="en-US" baseline="0" dirty="0"/>
          </a:p>
          <a:p>
            <a:r>
              <a:rPr lang="en-US" baseline="0" dirty="0"/>
              <a:t>Recent architectural history survey books include early Indian developments in architecture, town planning, and even hydrological achievements, but very little of ancient “architectural theory” that was used for siting a building or employed as a master plan for laying out a building. </a:t>
            </a:r>
          </a:p>
          <a:p>
            <a:endParaRPr lang="en-US" baseline="0" dirty="0"/>
          </a:p>
          <a:p>
            <a:r>
              <a:rPr lang="en-US" baseline="0" dirty="0"/>
              <a:t>Definition of </a:t>
            </a:r>
            <a:r>
              <a:rPr lang="en-US" i="1" baseline="0" dirty="0"/>
              <a:t>Vastu </a:t>
            </a:r>
            <a:r>
              <a:rPr lang="en-US" i="1" baseline="0" dirty="0" err="1"/>
              <a:t>Purusha</a:t>
            </a:r>
            <a:r>
              <a:rPr lang="en-US" i="1" baseline="0" dirty="0"/>
              <a:t> Mandala</a:t>
            </a:r>
            <a:r>
              <a:rPr lang="en-US" baseline="0" dirty="0"/>
              <a:t>: The </a:t>
            </a:r>
            <a:r>
              <a:rPr lang="en-US" i="1" baseline="0" dirty="0"/>
              <a:t>Vastu </a:t>
            </a:r>
            <a:r>
              <a:rPr lang="en-US" i="1" baseline="0" dirty="0" err="1"/>
              <a:t>Purusha</a:t>
            </a:r>
            <a:r>
              <a:rPr lang="en-US" i="1" baseline="0" dirty="0"/>
              <a:t> Mandala </a:t>
            </a:r>
            <a:r>
              <a:rPr lang="en-US" baseline="0" dirty="0"/>
              <a:t>is an indispensable part of </a:t>
            </a:r>
            <a:r>
              <a:rPr lang="en-US" i="1" baseline="0" dirty="0" err="1"/>
              <a:t>vastu</a:t>
            </a:r>
            <a:r>
              <a:rPr lang="en-US" i="1" baseline="0" dirty="0"/>
              <a:t> </a:t>
            </a:r>
            <a:r>
              <a:rPr lang="en-US" i="1" baseline="0" dirty="0" err="1"/>
              <a:t>shastra</a:t>
            </a:r>
            <a:r>
              <a:rPr lang="en-US" i="1" baseline="0" dirty="0"/>
              <a:t> </a:t>
            </a:r>
            <a:r>
              <a:rPr lang="en-US" baseline="0" dirty="0"/>
              <a:t>and constitutes the mathematical and diagrammatic basis for generating design. It is the metaphysical plan of a building that supposedly incorporates the course of the heavenly bodies and supernatural forces.</a:t>
            </a:r>
          </a:p>
          <a:p>
            <a:endParaRPr lang="en-US" dirty="0"/>
          </a:p>
          <a:p>
            <a:r>
              <a:rPr lang="en-US" dirty="0"/>
              <a:t>Once the orientation of the </a:t>
            </a:r>
            <a:r>
              <a:rPr lang="en-US" i="1" dirty="0"/>
              <a:t>Vastu </a:t>
            </a:r>
            <a:r>
              <a:rPr lang="en-US" i="1" dirty="0" err="1"/>
              <a:t>Purusha</a:t>
            </a:r>
            <a:r>
              <a:rPr lang="en-US" i="1" dirty="0"/>
              <a:t> Mandala</a:t>
            </a:r>
            <a:r>
              <a:rPr lang="en-US" i="0" dirty="0"/>
              <a:t> is superimposed on the site. The </a:t>
            </a:r>
            <a:r>
              <a:rPr lang="en-US" i="1" dirty="0"/>
              <a:t>Vastu </a:t>
            </a:r>
            <a:r>
              <a:rPr lang="en-US" i="1" dirty="0" err="1"/>
              <a:t>Purusha</a:t>
            </a:r>
            <a:r>
              <a:rPr lang="en-US" i="1" dirty="0"/>
              <a:t> Mandala</a:t>
            </a:r>
            <a:r>
              <a:rPr lang="en-US" i="0" dirty="0"/>
              <a:t> can be regarded as the master grid for design. The </a:t>
            </a:r>
            <a:r>
              <a:rPr lang="en-US" i="1" dirty="0"/>
              <a:t>Mandala</a:t>
            </a:r>
            <a:r>
              <a:rPr lang="en-US" i="0" dirty="0"/>
              <a:t> is the grid in its ideal form of a square, and symbolizes the </a:t>
            </a:r>
            <a:r>
              <a:rPr lang="en-US" i="1" dirty="0" err="1"/>
              <a:t>Purusha</a:t>
            </a:r>
            <a:r>
              <a:rPr lang="en-US" i="0" dirty="0"/>
              <a:t> or the cosmic man who is pressed down on each of its subdivisions by various divinities. This has a symbolic, functional, as well as ritualistic bearing on the house. </a:t>
            </a:r>
            <a:endParaRPr lang="en-US" dirty="0"/>
          </a:p>
          <a:p>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p. 7.</a:t>
            </a:r>
          </a:p>
          <a:p>
            <a:r>
              <a:rPr lang="en-US" sz="1200" kern="1200" dirty="0">
                <a:solidFill>
                  <a:schemeClr val="tx1"/>
                </a:solidFill>
                <a:effectLst/>
                <a:latin typeface="+mn-lt"/>
                <a:ea typeface="+mn-ea"/>
                <a:cs typeface="+mn-cs"/>
              </a:rPr>
              <a:t>Text source: ibid, pg. 5-6.</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33</a:t>
            </a:fld>
            <a:endParaRPr lang="en-US"/>
          </a:p>
        </p:txBody>
      </p:sp>
    </p:spTree>
    <p:extLst>
      <p:ext uri="{BB962C8B-B14F-4D97-AF65-F5344CB8AC3E}">
        <p14:creationId xmlns:p14="http://schemas.microsoft.com/office/powerpoint/2010/main" val="3924393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map derived from </a:t>
            </a:r>
            <a:r>
              <a:rPr lang="en-US" i="1" dirty="0"/>
              <a:t>Vastu </a:t>
            </a:r>
            <a:r>
              <a:rPr lang="en-US" i="1" dirty="0" err="1"/>
              <a:t>Purusha</a:t>
            </a:r>
            <a:r>
              <a:rPr lang="en-US" i="1" dirty="0"/>
              <a:t> Mandala</a:t>
            </a:r>
            <a:r>
              <a:rPr lang="en-US" i="0" dirty="0"/>
              <a:t> of 91 squares.</a:t>
            </a:r>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7</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34</a:t>
            </a:fld>
            <a:endParaRPr lang="en-US"/>
          </a:p>
        </p:txBody>
      </p:sp>
    </p:spTree>
    <p:extLst>
      <p:ext uri="{BB962C8B-B14F-4D97-AF65-F5344CB8AC3E}">
        <p14:creationId xmlns:p14="http://schemas.microsoft.com/office/powerpoint/2010/main" val="377382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divinities keep the body of the </a:t>
            </a:r>
            <a:r>
              <a:rPr lang="en-US" i="1" dirty="0" err="1"/>
              <a:t>Purusha</a:t>
            </a:r>
            <a:r>
              <a:rPr lang="en-US" i="0" dirty="0"/>
              <a:t> pressed to the ground. According to the mythology, the </a:t>
            </a:r>
            <a:r>
              <a:rPr lang="en-US" i="1" dirty="0" err="1"/>
              <a:t>Purusha</a:t>
            </a:r>
            <a:r>
              <a:rPr lang="en-US" i="0" dirty="0"/>
              <a:t> who possessed great strength and posed a threat of destruction, is contained by the Gods, who keep him pressed on the earth. The established association of the parts of the body of the </a:t>
            </a:r>
            <a:r>
              <a:rPr lang="en-US" i="1" dirty="0" err="1"/>
              <a:t>Purusha</a:t>
            </a:r>
            <a:r>
              <a:rPr lang="en-US" i="0" dirty="0"/>
              <a:t> to the divinities on the </a:t>
            </a:r>
            <a:r>
              <a:rPr lang="en-US" i="1" dirty="0"/>
              <a:t>Mandala</a:t>
            </a:r>
            <a:r>
              <a:rPr lang="en-US" i="0" dirty="0"/>
              <a:t> perform an architectural function. The correlation of the functions allocated to the various plots of the </a:t>
            </a:r>
            <a:r>
              <a:rPr lang="en-US" i="1" dirty="0"/>
              <a:t>Mandala</a:t>
            </a:r>
            <a:r>
              <a:rPr lang="en-US" i="0" dirty="0"/>
              <a:t> with the nature of the body-part of the </a:t>
            </a:r>
            <a:r>
              <a:rPr lang="en-US" i="1" dirty="0" err="1"/>
              <a:t>Purusha</a:t>
            </a:r>
            <a:r>
              <a:rPr lang="en-US" i="0" dirty="0"/>
              <a:t> provides a rough zonal map that is easy to reckon and implement. For example, the head is where a place of worship is located. The navel is left open to the sky symbolizing the supremacy of Brahma and also the vulnerability of the navel. </a:t>
            </a:r>
          </a:p>
          <a:p>
            <a:r>
              <a:rPr lang="en-US" i="0" dirty="0"/>
              <a:t>A flaw in any part of the house would result in an infliction to the corresponding body-part of the householder. </a:t>
            </a:r>
            <a:endParaRPr lang="en-US" dirty="0"/>
          </a:p>
          <a:p>
            <a:endParaRPr lang="en-US" dirty="0"/>
          </a:p>
          <a:p>
            <a:r>
              <a:rPr lang="en-US" dirty="0"/>
              <a:t>The comparative study of the </a:t>
            </a:r>
            <a:r>
              <a:rPr lang="en-US" i="1" dirty="0"/>
              <a:t>Vastu </a:t>
            </a:r>
            <a:r>
              <a:rPr lang="en-US" i="1" dirty="0" err="1"/>
              <a:t>Vidya</a:t>
            </a:r>
            <a:r>
              <a:rPr lang="en-US" i="0" dirty="0"/>
              <a:t> texts reveals varying efforts towards defining the form of the </a:t>
            </a:r>
            <a:r>
              <a:rPr lang="en-US" i="1" dirty="0" err="1"/>
              <a:t>Purusha</a:t>
            </a:r>
            <a:r>
              <a:rPr lang="en-US" i="0" dirty="0"/>
              <a:t> to be reproduced graphically – to explain in exact terms of a drawing the position of the </a:t>
            </a:r>
            <a:r>
              <a:rPr lang="en-US" i="1" dirty="0" err="1"/>
              <a:t>Purusha</a:t>
            </a:r>
            <a:r>
              <a:rPr lang="en-US" i="1" dirty="0"/>
              <a:t> </a:t>
            </a:r>
            <a:r>
              <a:rPr lang="en-US" i="0" dirty="0"/>
              <a:t>on the </a:t>
            </a:r>
            <a:r>
              <a:rPr lang="en-US" i="1" dirty="0"/>
              <a:t>Mandala</a:t>
            </a:r>
            <a:r>
              <a:rPr lang="en-US" i="0" dirty="0"/>
              <a:t>. From a complete absence of any graphic description of the </a:t>
            </a:r>
            <a:r>
              <a:rPr lang="en-US" i="1" dirty="0" err="1"/>
              <a:t>Purusha</a:t>
            </a:r>
            <a:r>
              <a:rPr lang="en-US" i="1" dirty="0"/>
              <a:t> </a:t>
            </a:r>
            <a:r>
              <a:rPr lang="en-US" i="0" dirty="0"/>
              <a:t> on the </a:t>
            </a:r>
            <a:r>
              <a:rPr lang="en-US" i="1" dirty="0"/>
              <a:t>Mandala</a:t>
            </a:r>
            <a:r>
              <a:rPr lang="en-US" i="0" dirty="0"/>
              <a:t>, to its description as a “hump backed, crooked and lean” figure, and its description in terms of right and left eyes, ears, arms, legs, laterally positioned on two sides of the diagonal of the square, and finally to a speculation of the position of the head, feet, and the points of conjunction of the elbows and the knees in relation to the four corners of the square, in addition to the description of the position of the deities on the body parts – all this is a process leading to a certain kind of ionization of a functional attribute and principle.</a:t>
            </a:r>
          </a:p>
          <a:p>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83</a:t>
            </a:r>
          </a:p>
          <a:p>
            <a:r>
              <a:rPr lang="en-US" sz="1200" kern="1200" dirty="0">
                <a:solidFill>
                  <a:schemeClr val="tx1"/>
                </a:solidFill>
                <a:effectLst/>
                <a:latin typeface="+mn-lt"/>
                <a:ea typeface="+mn-ea"/>
                <a:cs typeface="+mn-cs"/>
              </a:rPr>
              <a:t>Text Source: ibid,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81-82</a:t>
            </a:r>
          </a:p>
        </p:txBody>
      </p:sp>
      <p:sp>
        <p:nvSpPr>
          <p:cNvPr id="4" name="Slide Number Placeholder 3"/>
          <p:cNvSpPr>
            <a:spLocks noGrp="1"/>
          </p:cNvSpPr>
          <p:nvPr>
            <p:ph type="sldNum" sz="quarter" idx="10"/>
          </p:nvPr>
        </p:nvSpPr>
        <p:spPr/>
        <p:txBody>
          <a:bodyPr/>
          <a:lstStyle/>
          <a:p>
            <a:fld id="{7A03B534-273A-4F21-86C6-3F45494B61F3}" type="slidenum">
              <a:rPr lang="en-US" smtClean="0"/>
              <a:t>35</a:t>
            </a:fld>
            <a:endParaRPr lang="en-US"/>
          </a:p>
        </p:txBody>
      </p:sp>
    </p:spTree>
    <p:extLst>
      <p:ext uri="{BB962C8B-B14F-4D97-AF65-F5344CB8AC3E}">
        <p14:creationId xmlns:p14="http://schemas.microsoft.com/office/powerpoint/2010/main" val="4225527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interpretation of the </a:t>
            </a:r>
            <a:r>
              <a:rPr lang="en-US" i="1" dirty="0" err="1"/>
              <a:t>Purusha</a:t>
            </a:r>
            <a:r>
              <a:rPr lang="en-US" i="1" dirty="0"/>
              <a:t> </a:t>
            </a:r>
            <a:r>
              <a:rPr lang="en-US" i="0" dirty="0"/>
              <a:t>on the </a:t>
            </a:r>
            <a:r>
              <a:rPr lang="en-US" i="1" dirty="0"/>
              <a:t>Mandala</a:t>
            </a:r>
            <a:r>
              <a:rPr lang="en-US" i="0" dirty="0"/>
              <a:t> descriptions from the </a:t>
            </a:r>
            <a:r>
              <a:rPr lang="en-US" i="1" dirty="0"/>
              <a:t>Vastu </a:t>
            </a:r>
            <a:r>
              <a:rPr lang="en-US" i="1" dirty="0" err="1"/>
              <a:t>Vidya</a:t>
            </a:r>
            <a:r>
              <a:rPr lang="en-US" i="0" dirty="0"/>
              <a:t> texts.</a:t>
            </a:r>
            <a:endParaRPr lang="en-US" dirty="0"/>
          </a:p>
          <a:p>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84</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36</a:t>
            </a:fld>
            <a:endParaRPr lang="en-US"/>
          </a:p>
        </p:txBody>
      </p:sp>
    </p:spTree>
    <p:extLst>
      <p:ext uri="{BB962C8B-B14F-4D97-AF65-F5344CB8AC3E}">
        <p14:creationId xmlns:p14="http://schemas.microsoft.com/office/powerpoint/2010/main" val="811778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Indian thought, the cardinal directions hold a particular significance. Understanding the import of the directions leads on to analyzing the various associations that reveal the essential attribute the directions possess and manifest in the for of the exacting orientation prescription laid down by </a:t>
            </a:r>
            <a:r>
              <a:rPr lang="en-US" i="1" dirty="0"/>
              <a:t>Vastu </a:t>
            </a:r>
            <a:r>
              <a:rPr lang="en-US" i="1" dirty="0" err="1"/>
              <a:t>Vidya</a:t>
            </a:r>
            <a:r>
              <a:rPr lang="en-US" i="0" dirty="0"/>
              <a:t>. The study of qualities revealed through </a:t>
            </a:r>
            <a:r>
              <a:rPr lang="en-US" i="1" dirty="0"/>
              <a:t>Ayurveda</a:t>
            </a:r>
            <a:r>
              <a:rPr lang="en-US" i="0" dirty="0"/>
              <a:t> (see image) at the microcosmic level of a human body, could be extended to understand its reflection in the intermediary sheath of man-made construct.</a:t>
            </a:r>
            <a:endParaRPr lang="en-US" dirty="0"/>
          </a:p>
          <a:p>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103</a:t>
            </a:r>
          </a:p>
          <a:p>
            <a:r>
              <a:rPr lang="en-US" sz="1200" kern="1200" dirty="0">
                <a:solidFill>
                  <a:schemeClr val="tx1"/>
                </a:solidFill>
                <a:effectLst/>
                <a:latin typeface="+mn-lt"/>
                <a:ea typeface="+mn-ea"/>
                <a:cs typeface="+mn-cs"/>
              </a:rPr>
              <a:t>Text Source: Same as text,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101</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37</a:t>
            </a:fld>
            <a:endParaRPr lang="en-US"/>
          </a:p>
        </p:txBody>
      </p:sp>
    </p:spTree>
    <p:extLst>
      <p:ext uri="{BB962C8B-B14F-4D97-AF65-F5344CB8AC3E}">
        <p14:creationId xmlns:p14="http://schemas.microsoft.com/office/powerpoint/2010/main" val="1303043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architecture’s search for the “origin” and “authenticity”</a:t>
            </a:r>
          </a:p>
          <a:p>
            <a:endParaRPr lang="en-US" dirty="0"/>
          </a:p>
          <a:p>
            <a:r>
              <a:rPr lang="en-US" dirty="0"/>
              <a:t>To the “modern” architect in search of his Indian identity, the </a:t>
            </a:r>
            <a:r>
              <a:rPr lang="en-US" i="1" dirty="0"/>
              <a:t>Vastu </a:t>
            </a:r>
            <a:r>
              <a:rPr lang="en-US" i="1" dirty="0" err="1"/>
              <a:t>Purusha</a:t>
            </a:r>
            <a:r>
              <a:rPr lang="en-US" i="1" dirty="0"/>
              <a:t> Mandala</a:t>
            </a:r>
            <a:r>
              <a:rPr lang="en-US" i="0" dirty="0"/>
              <a:t> seems to be the most popular solution that satisfies the urge to ‘root’ the building in tradition. The conscious evasion of the usage of the traditional motifs, expressing the strong dislike of visual pastiche, has lead to another kind of pastiche: the conceptual one. The underlying principles of the </a:t>
            </a:r>
            <a:r>
              <a:rPr lang="en-US" i="1" dirty="0"/>
              <a:t>Vastu </a:t>
            </a:r>
            <a:r>
              <a:rPr lang="en-US" i="1" dirty="0" err="1"/>
              <a:t>Purusha</a:t>
            </a:r>
            <a:r>
              <a:rPr lang="en-US" i="1" dirty="0"/>
              <a:t> Mandala</a:t>
            </a:r>
            <a:r>
              <a:rPr lang="en-US" i="0" dirty="0"/>
              <a:t> are as foreign to the Indian architect as the parameters of design and architectural appreciation he employs. Yet the esoteric complexity of </a:t>
            </a:r>
            <a:r>
              <a:rPr lang="en-US" i="1" dirty="0"/>
              <a:t>Vastu </a:t>
            </a:r>
            <a:r>
              <a:rPr lang="en-US" i="1" dirty="0" err="1"/>
              <a:t>Vidya</a:t>
            </a:r>
            <a:r>
              <a:rPr lang="en-US" i="0" dirty="0"/>
              <a:t> has a ‘magical’ appeal that provides a convenient way to theoretically root the design in tradition, whilst also aborting its usage by limiting it to a grid, so that the visual label of ‘modernity’ could be retained.</a:t>
            </a:r>
          </a:p>
          <a:p>
            <a:endParaRPr lang="en-US" i="0" dirty="0"/>
          </a:p>
          <a:p>
            <a:r>
              <a:rPr lang="en-US" i="0" dirty="0"/>
              <a:t>One closely associated example of a contemporary building that draws upon the interpretation of Jaipur (that usage of the 9 squares of the </a:t>
            </a:r>
            <a:r>
              <a:rPr lang="en-US" i="1" dirty="0"/>
              <a:t>Vastu </a:t>
            </a:r>
            <a:r>
              <a:rPr lang="en-US" i="1" dirty="0" err="1"/>
              <a:t>Purusha</a:t>
            </a:r>
            <a:r>
              <a:rPr lang="en-US" i="1" dirty="0"/>
              <a:t> Mandala</a:t>
            </a:r>
            <a:r>
              <a:rPr lang="en-US" i="0" dirty="0"/>
              <a:t> is synonymous with rooting the design in tradition) is the </a:t>
            </a:r>
            <a:r>
              <a:rPr lang="en-US" i="0" dirty="0" err="1"/>
              <a:t>Jawahar</a:t>
            </a:r>
            <a:r>
              <a:rPr lang="en-US" i="0" dirty="0"/>
              <a:t> Kala Kendra designed by Charles Correa (1986). “Based on the </a:t>
            </a:r>
            <a:r>
              <a:rPr lang="en-US" i="1" dirty="0" err="1"/>
              <a:t>vastupurusha</a:t>
            </a:r>
            <a:r>
              <a:rPr lang="en-US" i="1" dirty="0"/>
              <a:t> mandala</a:t>
            </a:r>
            <a:r>
              <a:rPr lang="en-US" i="0" dirty="0"/>
              <a:t> of the Vedic </a:t>
            </a:r>
            <a:r>
              <a:rPr lang="en-US" i="1" dirty="0" err="1"/>
              <a:t>shastras</a:t>
            </a:r>
            <a:r>
              <a:rPr lang="en-US" i="0" dirty="0"/>
              <a:t> where architecture is conceived as a model of the cosmos, the specific </a:t>
            </a:r>
            <a:r>
              <a:rPr lang="en-US" i="1" dirty="0"/>
              <a:t>mandala</a:t>
            </a:r>
            <a:r>
              <a:rPr lang="en-US" i="0" dirty="0"/>
              <a:t> invoked here is the </a:t>
            </a:r>
            <a:r>
              <a:rPr lang="en-US" i="1" dirty="0" err="1"/>
              <a:t>navagraha</a:t>
            </a:r>
            <a:r>
              <a:rPr lang="en-US" i="0" dirty="0"/>
              <a:t> consisting of nine squares.”… Correa’s </a:t>
            </a:r>
            <a:r>
              <a:rPr lang="en-US" i="1" dirty="0"/>
              <a:t>Mandala</a:t>
            </a:r>
            <a:r>
              <a:rPr lang="en-US" i="0" dirty="0"/>
              <a:t> has the </a:t>
            </a:r>
            <a:r>
              <a:rPr lang="en-US" i="1" dirty="0" err="1"/>
              <a:t>Navagraha</a:t>
            </a:r>
            <a:r>
              <a:rPr lang="en-US" i="0" dirty="0"/>
              <a:t> of the nine planets – Jupiter, </a:t>
            </a:r>
            <a:r>
              <a:rPr lang="en-US" i="1" dirty="0"/>
              <a:t>Rahu</a:t>
            </a:r>
            <a:r>
              <a:rPr lang="en-US" i="0" dirty="0"/>
              <a:t>, Saturn, </a:t>
            </a:r>
            <a:r>
              <a:rPr lang="en-US" i="1" dirty="0"/>
              <a:t>Ketu</a:t>
            </a:r>
            <a:r>
              <a:rPr lang="en-US" i="0" dirty="0"/>
              <a:t>, Mercury, Moon, Mars, Venus, and the Run, respectively in the plots…. “Each square relates to a planet and each square contains functions relating to that planet.” The interpretation that the projecting eastern square in the layout of Jaipur is due to the hill that lies diagonally opposite in the north-west of its site, prompted Correa to shift the north-eastern square in his design.</a:t>
            </a:r>
          </a:p>
          <a:p>
            <a:endParaRPr lang="en-US" dirty="0"/>
          </a:p>
          <a:p>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90</a:t>
            </a:r>
          </a:p>
          <a:p>
            <a:r>
              <a:rPr lang="en-US" sz="1200" kern="1200" dirty="0">
                <a:solidFill>
                  <a:schemeClr val="tx1"/>
                </a:solidFill>
                <a:effectLst/>
                <a:latin typeface="+mn-lt"/>
                <a:ea typeface="+mn-ea"/>
                <a:cs typeface="+mn-cs"/>
              </a:rPr>
              <a:t>Text source: ibid,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86-89</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38</a:t>
            </a:fld>
            <a:endParaRPr lang="en-US"/>
          </a:p>
        </p:txBody>
      </p:sp>
    </p:spTree>
    <p:extLst>
      <p:ext uri="{BB962C8B-B14F-4D97-AF65-F5344CB8AC3E}">
        <p14:creationId xmlns:p14="http://schemas.microsoft.com/office/powerpoint/2010/main" val="4159116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“Indigenous modernity”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example of the reinvented literal translation is the </a:t>
            </a:r>
            <a:r>
              <a:rPr lang="en-US" dirty="0" err="1"/>
              <a:t>Jawahar</a:t>
            </a:r>
            <a:r>
              <a:rPr lang="en-US" dirty="0"/>
              <a:t> Kala Kendra in Jaipur, designed by Charles Correa (1986). It is based on a grid of nine squares, with each of the squares associated with functions derived from the given planetary associations. The </a:t>
            </a:r>
            <a:r>
              <a:rPr lang="en-US" i="1" dirty="0" err="1"/>
              <a:t>Navagraha</a:t>
            </a:r>
            <a:r>
              <a:rPr lang="en-US" i="1" dirty="0"/>
              <a:t> Mandala</a:t>
            </a:r>
            <a:r>
              <a:rPr lang="en-US" i="0" dirty="0"/>
              <a:t> used for performing rituals, here adopts the role of a </a:t>
            </a:r>
            <a:r>
              <a:rPr lang="en-US" i="1" dirty="0"/>
              <a:t>Vastu </a:t>
            </a:r>
            <a:r>
              <a:rPr lang="en-US" i="1" dirty="0" err="1"/>
              <a:t>Purusha</a:t>
            </a:r>
            <a:r>
              <a:rPr lang="en-US" i="1" dirty="0"/>
              <a:t> Mandala</a:t>
            </a:r>
            <a:r>
              <a:rPr lang="en-US" i="0" dirty="0"/>
              <a:t>. The ‘Indian” architect today enjoys the freedom to borrow the symbols of the philosophy, and ‘process’ them as it were to present narratives of individualistic design statements.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sz="1200" kern="1200" dirty="0" err="1">
                <a:solidFill>
                  <a:schemeClr val="tx1"/>
                </a:solidFill>
                <a:effectLst/>
                <a:latin typeface="+mn-lt"/>
                <a:ea typeface="+mn-ea"/>
                <a:cs typeface="+mn-cs"/>
              </a:rPr>
              <a:t>Chakrabarti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Vibhuti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Indian Architectural Theory: Contemporary Uses of Vastu </a:t>
            </a:r>
            <a:r>
              <a:rPr lang="en-US" sz="1200" i="1" kern="1200" dirty="0" err="1">
                <a:solidFill>
                  <a:schemeClr val="tx1"/>
                </a:solidFill>
                <a:effectLst/>
                <a:latin typeface="+mn-lt"/>
                <a:ea typeface="+mn-ea"/>
                <a:cs typeface="+mn-cs"/>
              </a:rPr>
              <a:t>Vidya</a:t>
            </a:r>
            <a:r>
              <a:rPr lang="en-US" sz="1200" kern="1200" dirty="0">
                <a:solidFill>
                  <a:schemeClr val="tx1"/>
                </a:solidFill>
                <a:effectLst/>
                <a:latin typeface="+mn-lt"/>
                <a:ea typeface="+mn-ea"/>
                <a:cs typeface="+mn-cs"/>
              </a:rPr>
              <a:t>. Curzon, 1998. </a:t>
            </a:r>
            <a:r>
              <a:rPr lang="en-US" sz="1200" kern="1200" dirty="0" err="1">
                <a:solidFill>
                  <a:schemeClr val="tx1"/>
                </a:solidFill>
                <a:effectLst/>
                <a:latin typeface="+mn-lt"/>
                <a:ea typeface="+mn-ea"/>
                <a:cs typeface="+mn-cs"/>
              </a:rPr>
              <a:t>pg</a:t>
            </a:r>
            <a:r>
              <a:rPr lang="en-US" sz="1200" kern="1200" dirty="0">
                <a:solidFill>
                  <a:schemeClr val="tx1"/>
                </a:solidFill>
                <a:effectLst/>
                <a:latin typeface="+mn-lt"/>
                <a:ea typeface="+mn-ea"/>
                <a:cs typeface="+mn-cs"/>
              </a:rPr>
              <a:t> 128</a:t>
            </a:r>
          </a:p>
        </p:txBody>
      </p:sp>
      <p:sp>
        <p:nvSpPr>
          <p:cNvPr id="4" name="Slide Number Placeholder 3"/>
          <p:cNvSpPr>
            <a:spLocks noGrp="1"/>
          </p:cNvSpPr>
          <p:nvPr>
            <p:ph type="sldNum" sz="quarter" idx="10"/>
          </p:nvPr>
        </p:nvSpPr>
        <p:spPr/>
        <p:txBody>
          <a:bodyPr/>
          <a:lstStyle/>
          <a:p>
            <a:fld id="{7A03B534-273A-4F21-86C6-3F45494B61F3}" type="slidenum">
              <a:rPr lang="en-US" smtClean="0"/>
              <a:t>39</a:t>
            </a:fld>
            <a:endParaRPr lang="en-US"/>
          </a:p>
        </p:txBody>
      </p:sp>
    </p:spTree>
    <p:extLst>
      <p:ext uri="{BB962C8B-B14F-4D97-AF65-F5344CB8AC3E}">
        <p14:creationId xmlns:p14="http://schemas.microsoft.com/office/powerpoint/2010/main" val="1153900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Bengal Renaissance refers largely to the social, cultural, psychological, and intellectual changes in Bengal during the nineteenth century, as a result of contact between certain sympathetic British officials and missionaries on the one hand, and the Hindu intelligentsia on the other. The setting for the Bengal Renaissance was the colonial metropolis of Calcutta.</a:t>
            </a:r>
          </a:p>
          <a:p>
            <a:endParaRPr lang="en-US" dirty="0"/>
          </a:p>
          <a:p>
            <a:r>
              <a:rPr lang="en-US" dirty="0"/>
              <a:t>Before 1830, earlier than any other Asian city, Calcutta already had a school system using European methods of instruction and textbooks. On their own initiative, the urban elite had founded Hindu College, the only European-style institution of higher learning in Asia.</a:t>
            </a:r>
            <a:r>
              <a:rPr lang="en-US" baseline="0" dirty="0"/>
              <a:t> </a:t>
            </a:r>
            <a:r>
              <a:rPr lang="en-US" dirty="0"/>
              <a:t>The city had a public library in European style. Calcutta also boasted a native intelligentsia conversant with events in Europe, aware of its own historical heritage, and progressively alert about its own future in the modern world.</a:t>
            </a:r>
          </a:p>
          <a:p>
            <a:endParaRPr lang="en-US" dirty="0"/>
          </a:p>
          <a:p>
            <a:r>
              <a:rPr lang="en-US" dirty="0"/>
              <a:t>The representatives of the British in India who were mainly responsible for these positive aspects of modernization were a group of "acculturated" civil, military, and judicial officials (and some missionaries) </a:t>
            </a:r>
            <a:r>
              <a:rPr lang="en-US" dirty="0" err="1"/>
              <a:t>historiographically</a:t>
            </a:r>
            <a:r>
              <a:rPr lang="en-US" dirty="0"/>
              <a:t> identified as Orientalists. They were neither nationalists nor imperialists in the late nineteenth-century Victorian sense. On the contrary, they were products of the eighteenth-century world of rationalism, classicism, and Enlightenment. Unlike later Europeans serving in British India, they mastered at least one Indian language and used it as a vehicle for scholarly research. Many Orientalists-notably William Jones, HT </a:t>
            </a:r>
            <a:r>
              <a:rPr lang="en-US" dirty="0" err="1"/>
              <a:t>Colebrooke</a:t>
            </a:r>
            <a:r>
              <a:rPr lang="en-US" dirty="0"/>
              <a:t>, William Carey. HH Wilson, and James </a:t>
            </a:r>
            <a:r>
              <a:rPr lang="en-US" dirty="0" err="1"/>
              <a:t>Prinsep</a:t>
            </a:r>
            <a:r>
              <a:rPr lang="en-US" dirty="0"/>
              <a:t> made significant contributions to the fields of Indian philology, archeology, and history. Moreover, these Orientalists did not ensconce themselves in clubs or build a Chinese wall of racial privilege to keep the" inferior races" they ruled at a distance. On the contrary, the Orientalists formed enduring relations with members of the Bengali intelligentsia to whom they served as sources for knowledge of the West and with whom they worked to promote social and cultural change.</a:t>
            </a:r>
          </a:p>
          <a:p>
            <a:endParaRPr lang="en-US" dirty="0"/>
          </a:p>
          <a:p>
            <a:r>
              <a:rPr lang="en-US" dirty="0"/>
              <a:t>Between 1800 and 1830, in Calcutta, as a consequence of the Orientalist impact, the </a:t>
            </a:r>
            <a:r>
              <a:rPr lang="en-US" dirty="0" err="1"/>
              <a:t>Bangali</a:t>
            </a:r>
            <a:r>
              <a:rPr lang="en-US" dirty="0"/>
              <a:t> intellectual was a confused but optimistic individual striving to reconcile partially digested alien traits and unsatisfactory indigenous traditions. He established relationships with British civil servants, businessmen, and missionaries both for profit and to use them as windows to the West. It was his good fortune that the distance between Britain and India was great and that the Orientalists with whom he associated had become "</a:t>
            </a:r>
            <a:r>
              <a:rPr lang="en-US" dirty="0" err="1"/>
              <a:t>Indianized</a:t>
            </a:r>
            <a:r>
              <a:rPr lang="en-US" dirty="0"/>
              <a:t>. The </a:t>
            </a:r>
            <a:r>
              <a:rPr lang="en-US" dirty="0" err="1"/>
              <a:t>Bangali</a:t>
            </a:r>
            <a:r>
              <a:rPr lang="en-US" dirty="0"/>
              <a:t> view of the West during the sympathetic Orientalist period helped to establish good rapport between Europeans and Indians offering hope for the future.</a:t>
            </a:r>
          </a:p>
          <a:p>
            <a:endParaRPr lang="en-US" dirty="0"/>
          </a:p>
          <a:p>
            <a:r>
              <a:rPr lang="en-US" dirty="0"/>
              <a:t>It should be noted that the movement known as the Bengal Renaissance, regardless of the good relationships established between the British and Indians and the accomplishments resulting from such interactions, the </a:t>
            </a:r>
            <a:r>
              <a:rPr lang="en-US" dirty="0" err="1"/>
              <a:t>Bangali</a:t>
            </a:r>
            <a:r>
              <a:rPr lang="en-US" dirty="0"/>
              <a:t> intellectual of the early 1800s was insecure psychologically. The renaissance vision was in its early stages often painful because of the contact and confrontation between two civilizations and the awareness of a newly discovered historical dimension. The Orientalists imparted to him their evocation of an Indian golden age while the </a:t>
            </a:r>
            <a:r>
              <a:rPr lang="en-US" dirty="0" err="1"/>
              <a:t>Serampore</a:t>
            </a:r>
            <a:r>
              <a:rPr lang="en-US" dirty="0"/>
              <a:t> missionaries transmitted a Protestant concept of the European medieval period as a dark age. Both inspired in the </a:t>
            </a:r>
            <a:r>
              <a:rPr lang="en-US" dirty="0" err="1"/>
              <a:t>Bangali</a:t>
            </a:r>
            <a:r>
              <a:rPr lang="en-US" dirty="0"/>
              <a:t> a belief in the perfectibility of the whole humanity. On the one hand, the intelligentsia regarded them as the product of an exhausted culture and on the other, as representatives of a culture disrupted by negative historical circumstances but capable of revitalization.</a:t>
            </a:r>
          </a:p>
          <a:p>
            <a:endParaRPr lang="en-US" dirty="0"/>
          </a:p>
          <a:p>
            <a:r>
              <a:rPr lang="en-US" dirty="0"/>
              <a:t>There were four aspects of the Renaissance movement, which the </a:t>
            </a:r>
            <a:r>
              <a:rPr lang="en-US" dirty="0" err="1"/>
              <a:t>Bangali</a:t>
            </a:r>
            <a:r>
              <a:rPr lang="en-US" dirty="0"/>
              <a:t> intelligentsia developed systematically throughout the nineteenth century. First, there was the modernization of the Bengali language and the simultaneous birth of a new </a:t>
            </a:r>
            <a:r>
              <a:rPr lang="en-US" dirty="0" err="1"/>
              <a:t>Bangali</a:t>
            </a:r>
            <a:r>
              <a:rPr lang="en-US" dirty="0"/>
              <a:t> literature. Secondly, there was the rediscovery of, and identification with an Indian classical era hailed as a golden age which placed South Asian civilization on a par with the grandeur of Greece and Rome. Thirdly, there was the </a:t>
            </a:r>
            <a:r>
              <a:rPr lang="en-US" dirty="0" err="1"/>
              <a:t>Serampore</a:t>
            </a:r>
            <a:r>
              <a:rPr lang="en-US" dirty="0"/>
              <a:t> missionary interpretation of the Protestation Reformation, which Indians applied creatively to their own historic situation. And finally, there was the secular view of universal progress on which India's hope lay not in resurrecting the past but in projecting the golden age into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r>
              <a:rPr lang="en-US" baseline="0" dirty="0"/>
              <a:t> http://en.banglapedia.org/index.php?title=Bengal_Renaissance</a:t>
            </a:r>
            <a:endParaRPr lang="en-US" dirty="0"/>
          </a:p>
          <a:p>
            <a:endParaRPr lang="en-US" dirty="0"/>
          </a:p>
          <a:p>
            <a:r>
              <a:rPr lang="en-US" dirty="0"/>
              <a:t>The</a:t>
            </a:r>
            <a:r>
              <a:rPr lang="en-US" baseline="0" dirty="0"/>
              <a:t> poet Rabindranath Tagore was one of the last intellectual pillars of the Bengal Renaissance. </a:t>
            </a:r>
          </a:p>
          <a:p>
            <a:endParaRPr lang="en-US" baseline="0" dirty="0"/>
          </a:p>
          <a:p>
            <a:r>
              <a:rPr lang="en-US" dirty="0"/>
              <a:t>Rabindranath Tagore</a:t>
            </a:r>
            <a:r>
              <a:rPr lang="en-US" baseline="0" dirty="0"/>
              <a:t> </a:t>
            </a:r>
            <a:r>
              <a:rPr lang="en-US" dirty="0"/>
              <a:t>(1861</a:t>
            </a:r>
            <a:r>
              <a:rPr lang="en-US" baseline="0" dirty="0"/>
              <a:t> - </a:t>
            </a:r>
            <a:r>
              <a:rPr lang="en-US" dirty="0"/>
              <a:t>1941)</a:t>
            </a:r>
            <a:r>
              <a:rPr lang="en-US" baseline="0" dirty="0"/>
              <a:t> was a</a:t>
            </a:r>
            <a:r>
              <a:rPr lang="en-US" dirty="0"/>
              <a:t> Bengali poet, short-story writer, song composer, playwright, essayist, and painter who introduced new prose and verse forms and the use of colloquial language into Bengali literature, thereby freeing it from traditional models based on classical Sanskrit. He was highly influential in introducing Indian culture to the West and vice versa, and he is generally regarded as the outstanding creative artist of early 20th-century India. In 1913 he became the first non-European to receive the Nobel Prize for Literature. https://www.britannica.com/biography/Rabindranath-Tagore</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40</a:t>
            </a:fld>
            <a:endParaRPr lang="en-US"/>
          </a:p>
        </p:txBody>
      </p:sp>
    </p:spTree>
    <p:extLst>
      <p:ext uri="{BB962C8B-B14F-4D97-AF65-F5344CB8AC3E}">
        <p14:creationId xmlns:p14="http://schemas.microsoft.com/office/powerpoint/2010/main" val="1432084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Nineteenth-century Bengal Renaissance is </a:t>
            </a:r>
            <a:r>
              <a:rPr lang="en-US" dirty="0"/>
              <a:t>characterized, on the one hand, by British impact on India</a:t>
            </a:r>
            <a:r>
              <a:rPr lang="en-US" baseline="0" dirty="0"/>
              <a:t> </a:t>
            </a:r>
            <a:r>
              <a:rPr lang="en-US" dirty="0"/>
              <a:t>and, on the other, by Indian response to Western ideas.</a:t>
            </a:r>
            <a:r>
              <a:rPr lang="en-US" baseline="0" dirty="0"/>
              <a:t> This “</a:t>
            </a:r>
            <a:r>
              <a:rPr lang="en-US" dirty="0"/>
              <a:t>intellectual</a:t>
            </a:r>
            <a:r>
              <a:rPr lang="en-US" baseline="0" dirty="0"/>
              <a:t> </a:t>
            </a:r>
            <a:r>
              <a:rPr lang="en-US" dirty="0"/>
              <a:t>awakening” is</a:t>
            </a:r>
            <a:r>
              <a:rPr lang="en-US" baseline="0" dirty="0"/>
              <a:t> marked by conflicting currents of </a:t>
            </a:r>
            <a:r>
              <a:rPr lang="en-US" dirty="0"/>
              <a:t>a broad cultural phenomenon, namely, adaptation</a:t>
            </a:r>
            <a:r>
              <a:rPr lang="en-US" baseline="0" dirty="0"/>
              <a:t> </a:t>
            </a:r>
            <a:r>
              <a:rPr lang="en-US" dirty="0"/>
              <a:t>of traditional values to modern ideas.</a:t>
            </a:r>
          </a:p>
        </p:txBody>
      </p:sp>
      <p:sp>
        <p:nvSpPr>
          <p:cNvPr id="4" name="Slide Number Placeholder 3"/>
          <p:cNvSpPr>
            <a:spLocks noGrp="1"/>
          </p:cNvSpPr>
          <p:nvPr>
            <p:ph type="sldNum" sz="quarter" idx="10"/>
          </p:nvPr>
        </p:nvSpPr>
        <p:spPr/>
        <p:txBody>
          <a:bodyPr/>
          <a:lstStyle/>
          <a:p>
            <a:fld id="{7A03B534-273A-4F21-86C6-3F45494B61F3}" type="slidenum">
              <a:rPr lang="en-US" smtClean="0"/>
              <a:t>41</a:t>
            </a:fld>
            <a:endParaRPr lang="en-US"/>
          </a:p>
        </p:txBody>
      </p:sp>
    </p:spTree>
    <p:extLst>
      <p:ext uri="{BB962C8B-B14F-4D97-AF65-F5344CB8AC3E}">
        <p14:creationId xmlns:p14="http://schemas.microsoft.com/office/powerpoint/2010/main" val="2976662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that are influential….</a:t>
            </a:r>
          </a:p>
        </p:txBody>
      </p:sp>
      <p:sp>
        <p:nvSpPr>
          <p:cNvPr id="4" name="Slide Number Placeholder 3"/>
          <p:cNvSpPr>
            <a:spLocks noGrp="1"/>
          </p:cNvSpPr>
          <p:nvPr>
            <p:ph type="sldNum" sz="quarter" idx="10"/>
          </p:nvPr>
        </p:nvSpPr>
        <p:spPr/>
        <p:txBody>
          <a:bodyPr/>
          <a:lstStyle/>
          <a:p>
            <a:fld id="{7A03B534-273A-4F21-86C6-3F45494B61F3}" type="slidenum">
              <a:rPr lang="en-US" smtClean="0"/>
              <a:t>4</a:t>
            </a:fld>
            <a:endParaRPr lang="en-US"/>
          </a:p>
        </p:txBody>
      </p:sp>
    </p:spTree>
    <p:extLst>
      <p:ext uri="{BB962C8B-B14F-4D97-AF65-F5344CB8AC3E}">
        <p14:creationId xmlns:p14="http://schemas.microsoft.com/office/powerpoint/2010/main" val="4281569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“Tagore’s perspective on the Western nation was that it constituted neither</a:t>
            </a:r>
            <a:r>
              <a:rPr lang="en-US" baseline="0" dirty="0"/>
              <a:t> </a:t>
            </a:r>
            <a:r>
              <a:rPr lang="en-US" dirty="0"/>
              <a:t>a universal model nor a necessary path of convergence. He contended that</a:t>
            </a:r>
            <a:r>
              <a:rPr lang="en-US" baseline="0" dirty="0"/>
              <a:t> </a:t>
            </a:r>
            <a:r>
              <a:rPr lang="en-US" dirty="0"/>
              <a:t>nationalism was one of Europe’s “most pernicious exports,” for it is not a child</a:t>
            </a:r>
            <a:r>
              <a:rPr lang="en-US" baseline="0" dirty="0"/>
              <a:t> </a:t>
            </a:r>
            <a:r>
              <a:rPr lang="en-US" dirty="0"/>
              <a:t>of reason or liberty, but of their opposite: of fervent romanticism, of political</a:t>
            </a:r>
            <a:r>
              <a:rPr lang="en-US" baseline="0" dirty="0"/>
              <a:t> </a:t>
            </a:r>
            <a:r>
              <a:rPr lang="en-US" dirty="0" err="1"/>
              <a:t>messianism</a:t>
            </a:r>
            <a:r>
              <a:rPr lang="en-US" dirty="0"/>
              <a:t>, whose consequence, inevitably, is the annihilation of freedom. He</a:t>
            </a:r>
            <a:r>
              <a:rPr lang="en-US" baseline="0" dirty="0"/>
              <a:t> </a:t>
            </a:r>
            <a:r>
              <a:rPr lang="en-US" dirty="0"/>
              <a:t>developed an alternative conception of modernity which saw the ideas, politics and technology of the West as only one aspect of a developing historical</a:t>
            </a:r>
            <a:r>
              <a:rPr lang="en-US" baseline="0" dirty="0"/>
              <a:t> </a:t>
            </a:r>
            <a:r>
              <a:rPr lang="en-US" dirty="0"/>
              <a:t>process, rather than its core movement.</a:t>
            </a:r>
          </a:p>
          <a:p>
            <a:endParaRPr lang="en-US" dirty="0"/>
          </a:p>
          <a:p>
            <a:r>
              <a:rPr lang="en-US" dirty="0"/>
              <a:t>For Tagore, humanity is indivisible and societies such as India’s could</a:t>
            </a:r>
            <a:r>
              <a:rPr lang="en-US" baseline="0" dirty="0"/>
              <a:t> </a:t>
            </a:r>
            <a:r>
              <a:rPr lang="en-US" dirty="0"/>
              <a:t>redeem themselves by adopting the principles of </a:t>
            </a:r>
            <a:r>
              <a:rPr lang="en-US" i="1" dirty="0" err="1"/>
              <a:t>sarvadharma</a:t>
            </a:r>
            <a:r>
              <a:rPr lang="en-US" i="1" dirty="0"/>
              <a:t> </a:t>
            </a:r>
            <a:r>
              <a:rPr lang="en-US" i="1" dirty="0" err="1"/>
              <a:t>samabhava</a:t>
            </a:r>
            <a:r>
              <a:rPr lang="en-US" i="1" baseline="0" dirty="0"/>
              <a:t> </a:t>
            </a:r>
            <a:r>
              <a:rPr lang="en-US" dirty="0"/>
              <a:t>(deference to all religions) or the Upanishadic dictum of </a:t>
            </a:r>
            <a:r>
              <a:rPr lang="en-US" i="1" dirty="0" err="1"/>
              <a:t>vasudhev</a:t>
            </a:r>
            <a:r>
              <a:rPr lang="en-US" i="1" dirty="0"/>
              <a:t> </a:t>
            </a:r>
            <a:r>
              <a:rPr lang="en-US" i="1" dirty="0" err="1"/>
              <a:t>kutumbakam</a:t>
            </a:r>
            <a:r>
              <a:rPr lang="en-US" i="1" baseline="0" dirty="0"/>
              <a:t> </a:t>
            </a:r>
            <a:r>
              <a:rPr lang="en-US" dirty="0"/>
              <a:t>(the entire world as one family) which can be extended to political domain for a</a:t>
            </a:r>
            <a:r>
              <a:rPr lang="en-US" baseline="0" dirty="0"/>
              <a:t> </a:t>
            </a:r>
            <a:r>
              <a:rPr lang="en-US" dirty="0"/>
              <a:t>state of peaceful coexistence among all nations, and also within the national</a:t>
            </a:r>
            <a:r>
              <a:rPr lang="en-US" baseline="0" dirty="0"/>
              <a:t> </a:t>
            </a:r>
            <a:r>
              <a:rPr lang="en-US" dirty="0"/>
              <a:t>boundaries. It is in this spirit that he envisions a world “which has not been</a:t>
            </a:r>
            <a:r>
              <a:rPr lang="en-US" baseline="0" dirty="0"/>
              <a:t> </a:t>
            </a:r>
            <a:r>
              <a:rPr lang="en-US" dirty="0"/>
              <a:t>broken up into fragments by narrow domestic walls.” (Tagore, </a:t>
            </a:r>
            <a:r>
              <a:rPr lang="en-US" i="1" dirty="0" err="1"/>
              <a:t>Gitanjali</a:t>
            </a:r>
            <a:r>
              <a:rPr lang="en-US" i="1" dirty="0"/>
              <a:t> </a:t>
            </a:r>
            <a:r>
              <a:rPr lang="en-US" dirty="0"/>
              <a:t>27).”</a:t>
            </a:r>
          </a:p>
          <a:p>
            <a:endParaRPr lang="en-US" dirty="0"/>
          </a:p>
          <a:p>
            <a:r>
              <a:rPr lang="en-US" dirty="0"/>
              <a:t>“If India can offer to the</a:t>
            </a:r>
            <a:r>
              <a:rPr lang="en-US" baseline="0" dirty="0"/>
              <a:t> </a:t>
            </a:r>
            <a:r>
              <a:rPr lang="en-US" dirty="0"/>
              <a:t>world her solution, it will be a contribution to humanity” (Tagore, </a:t>
            </a:r>
            <a:r>
              <a:rPr lang="en-US" i="1" dirty="0"/>
              <a:t>Nationalism</a:t>
            </a:r>
            <a:r>
              <a:rPr lang="en-US" dirty="0"/>
              <a:t>,</a:t>
            </a:r>
            <a:r>
              <a:rPr lang="en-US" baseline="0" dirty="0"/>
              <a:t> </a:t>
            </a:r>
            <a:r>
              <a:rPr lang="en-US" dirty="0"/>
              <a:t>78).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Satish C. </a:t>
            </a:r>
            <a:r>
              <a:rPr lang="en-US" dirty="0" err="1"/>
              <a:t>Aikant</a:t>
            </a:r>
            <a:r>
              <a:rPr lang="en-US" dirty="0"/>
              <a:t>, “Reading Tagore: Seductions and Perils of Nationalism,” </a:t>
            </a:r>
            <a:r>
              <a:rPr lang="en-US" i="1" dirty="0"/>
              <a:t>Asiatic</a:t>
            </a:r>
            <a:r>
              <a:rPr lang="en-US" dirty="0"/>
              <a:t>, Vol. 4, No. 1, </a:t>
            </a:r>
            <a:br>
              <a:rPr lang="en-US" dirty="0"/>
            </a:br>
            <a:r>
              <a:rPr lang="en-US" dirty="0"/>
              <a:t>(June 2010).</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42</a:t>
            </a:fld>
            <a:endParaRPr lang="en-US"/>
          </a:p>
        </p:txBody>
      </p:sp>
    </p:spTree>
    <p:extLst>
      <p:ext uri="{BB962C8B-B14F-4D97-AF65-F5344CB8AC3E}">
        <p14:creationId xmlns:p14="http://schemas.microsoft.com/office/powerpoint/2010/main" val="4001263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Nationalism of Partition</a:t>
            </a:r>
          </a:p>
          <a:p>
            <a:endParaRPr lang="en-US" dirty="0"/>
          </a:p>
          <a:p>
            <a:r>
              <a:rPr lang="en-US" dirty="0"/>
              <a:t>Source: https://sites.google.com/site/globalstudiesindiaunit/home/4-1-independence-and-partition</a:t>
            </a:r>
          </a:p>
        </p:txBody>
      </p:sp>
      <p:sp>
        <p:nvSpPr>
          <p:cNvPr id="4" name="Slide Number Placeholder 3"/>
          <p:cNvSpPr>
            <a:spLocks noGrp="1"/>
          </p:cNvSpPr>
          <p:nvPr>
            <p:ph type="sldNum" sz="quarter" idx="10"/>
          </p:nvPr>
        </p:nvSpPr>
        <p:spPr/>
        <p:txBody>
          <a:bodyPr/>
          <a:lstStyle/>
          <a:p>
            <a:fld id="{7A03B534-273A-4F21-86C6-3F45494B61F3}" type="slidenum">
              <a:rPr lang="en-US" smtClean="0"/>
              <a:t>43</a:t>
            </a:fld>
            <a:endParaRPr lang="en-US"/>
          </a:p>
        </p:txBody>
      </p:sp>
    </p:spTree>
    <p:extLst>
      <p:ext uri="{BB962C8B-B14F-4D97-AF65-F5344CB8AC3E}">
        <p14:creationId xmlns:p14="http://schemas.microsoft.com/office/powerpoint/2010/main" val="41904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Indian</a:t>
            </a:r>
            <a:r>
              <a:rPr lang="en-US" baseline="0" dirty="0"/>
              <a:t> Partition and its effect on architectural history:</a:t>
            </a:r>
          </a:p>
          <a:p>
            <a:endParaRPr lang="en-US" baseline="0" dirty="0"/>
          </a:p>
          <a:p>
            <a:r>
              <a:rPr lang="en-US" baseline="0" dirty="0"/>
              <a:t>In India and the two wings of Pakistan (separated by 1000 miles of hostile Indian territory) the project of history became deeply complicit with the politics of national identity. Architecture and city planning became vehicles to search for roots of ethnic, religious, and linguistic identities. Religious nationalism in West Pakistan and linguistic nationalism in East Pakistan, and a progressive vision for Nehru’s India conditioned the views of architectural histories in these newly minted countries.</a:t>
            </a:r>
          </a:p>
          <a:p>
            <a:endParaRPr lang="en-US" baseline="0" dirty="0"/>
          </a:p>
          <a:p>
            <a:r>
              <a:rPr lang="en-US" baseline="0" dirty="0"/>
              <a:t>Source of cartoon: https://sites.google.com/site/globalstudiesindiaunit/home/4-1-independence-and-partition</a:t>
            </a:r>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44</a:t>
            </a:fld>
            <a:endParaRPr lang="en-US"/>
          </a:p>
        </p:txBody>
      </p:sp>
    </p:spTree>
    <p:extLst>
      <p:ext uri="{BB962C8B-B14F-4D97-AF65-F5344CB8AC3E}">
        <p14:creationId xmlns:p14="http://schemas.microsoft.com/office/powerpoint/2010/main" val="4043177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of defining “modernity,” “nationalism,” and “national identity” during</a:t>
            </a:r>
            <a:r>
              <a:rPr lang="en-US" baseline="0" dirty="0"/>
              <a:t> the post-Partition period in South Asia.</a:t>
            </a:r>
          </a:p>
          <a:p>
            <a:endParaRPr lang="en-US" baseline="0" dirty="0"/>
          </a:p>
          <a:p>
            <a:r>
              <a:rPr lang="en-US" baseline="0" dirty="0"/>
              <a:t>Both Western and local architects found themselves in a quandary as to how to find an architecture that would embody the past and reflect the aspirations for the future. </a:t>
            </a:r>
          </a:p>
          <a:p>
            <a:endParaRPr lang="en-US" baseline="0" dirty="0"/>
          </a:p>
          <a:p>
            <a:r>
              <a:rPr lang="en-US" baseline="0" dirty="0"/>
              <a:t>Discuss examples, although not exclusive:</a:t>
            </a:r>
          </a:p>
          <a:p>
            <a:endParaRPr lang="en-US" baseline="0" dirty="0"/>
          </a:p>
          <a:p>
            <a:r>
              <a:rPr lang="en-US" baseline="0" dirty="0"/>
              <a:t>1 – Open Hand Monument in Chandigarh, Photo credit: Adnan </a:t>
            </a:r>
            <a:r>
              <a:rPr lang="en-US" baseline="0" dirty="0" err="1"/>
              <a:t>Morshed</a:t>
            </a:r>
            <a:endParaRPr lang="en-US" baseline="0" dirty="0"/>
          </a:p>
          <a:p>
            <a:r>
              <a:rPr lang="en-US" baseline="0" dirty="0"/>
              <a:t>2 - Le Corbusier and Nehru, first prime minister of India, in Chandigarh, image source: http://www.tribuneindia.com/2003/20030831/spectrum/main1.htm</a:t>
            </a:r>
          </a:p>
          <a:p>
            <a:r>
              <a:rPr lang="en-US" baseline="0" dirty="0"/>
              <a:t>3 – Parliament Building, Dhaka, Louis Kahn, Image source: http://openbuildings.com/buildings/bangladesh-national-assembly-building-profile-2655</a:t>
            </a:r>
          </a:p>
          <a:p>
            <a:r>
              <a:rPr lang="en-US" baseline="0" dirty="0"/>
              <a:t>4 – </a:t>
            </a:r>
            <a:r>
              <a:rPr lang="en-US" baseline="0" dirty="0" err="1"/>
              <a:t>Sangath</a:t>
            </a:r>
            <a:r>
              <a:rPr lang="en-US" baseline="0" dirty="0"/>
              <a:t> Architect’s Office, </a:t>
            </a:r>
            <a:r>
              <a:rPr lang="en-US" baseline="0" dirty="0" err="1"/>
              <a:t>Balkrishna</a:t>
            </a:r>
            <a:r>
              <a:rPr lang="en-US" baseline="0" dirty="0"/>
              <a:t> </a:t>
            </a:r>
            <a:r>
              <a:rPr lang="en-US" baseline="0" dirty="0" err="1"/>
              <a:t>Doshi</a:t>
            </a:r>
            <a:r>
              <a:rPr lang="en-US" baseline="0" dirty="0"/>
              <a:t>, Ahmedabad, Photo </a:t>
            </a:r>
            <a:r>
              <a:rPr lang="en-US" baseline="0" dirty="0" err="1"/>
              <a:t>credit:Adnan</a:t>
            </a:r>
            <a:r>
              <a:rPr lang="en-US" baseline="0" dirty="0"/>
              <a:t> </a:t>
            </a:r>
            <a:r>
              <a:rPr lang="en-US" baseline="0" dirty="0" err="1"/>
              <a:t>Morshed</a:t>
            </a:r>
            <a:endParaRPr lang="en-US" baseline="0" dirty="0"/>
          </a:p>
          <a:p>
            <a:r>
              <a:rPr lang="en-US" baseline="0" dirty="0"/>
              <a:t>5 – </a:t>
            </a:r>
            <a:r>
              <a:rPr lang="en-US" baseline="0" dirty="0" err="1"/>
              <a:t>Bidhan</a:t>
            </a:r>
            <a:r>
              <a:rPr lang="en-US" baseline="0" dirty="0"/>
              <a:t> </a:t>
            </a:r>
            <a:r>
              <a:rPr lang="en-US" baseline="0" dirty="0" err="1"/>
              <a:t>Bhavan</a:t>
            </a:r>
            <a:r>
              <a:rPr lang="en-US" baseline="0" dirty="0"/>
              <a:t>, Charles Correa, Bhopal, image source: </a:t>
            </a:r>
            <a:r>
              <a:rPr lang="en-US" sz="1200" kern="1200" dirty="0">
                <a:solidFill>
                  <a:schemeClr val="tx1"/>
                </a:solidFill>
                <a:effectLst/>
                <a:latin typeface="+mn-lt"/>
                <a:ea typeface="+mn-ea"/>
                <a:cs typeface="+mn-cs"/>
              </a:rPr>
              <a:t>Khan, Hassan-Uddin. </a:t>
            </a:r>
            <a:r>
              <a:rPr lang="en-US" sz="1200" i="1" kern="1200" dirty="0">
                <a:solidFill>
                  <a:schemeClr val="tx1"/>
                </a:solidFill>
                <a:effectLst/>
                <a:latin typeface="+mn-lt"/>
                <a:ea typeface="+mn-ea"/>
                <a:cs typeface="+mn-cs"/>
              </a:rPr>
              <a:t>Charles Correa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Mimar</a:t>
            </a:r>
            <a:r>
              <a:rPr lang="en-US" sz="1200" kern="1200" dirty="0">
                <a:solidFill>
                  <a:schemeClr val="tx1"/>
                </a:solidFill>
                <a:effectLst/>
                <a:latin typeface="+mn-lt"/>
                <a:ea typeface="+mn-ea"/>
                <a:cs typeface="+mn-cs"/>
              </a:rPr>
              <a:t>, 1987. </a:t>
            </a:r>
            <a:endParaRPr lang="en-US" baseline="0" dirty="0"/>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45</a:t>
            </a:fld>
            <a:endParaRPr lang="en-US"/>
          </a:p>
        </p:txBody>
      </p:sp>
    </p:spTree>
    <p:extLst>
      <p:ext uri="{BB962C8B-B14F-4D97-AF65-F5344CB8AC3E}">
        <p14:creationId xmlns:p14="http://schemas.microsoft.com/office/powerpoint/2010/main" val="138736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“global” is missing…</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Garamond" panose="02020404030301010803" pitchFamily="18" charset="0"/>
              </a:rPr>
              <a:t>An ironic postcolonial response to Eurocentric models of architectural history surveys was that surveys have been taught during the post-independence period often from an inward-looking, covert nationalistic perspective.</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5</a:t>
            </a:fld>
            <a:endParaRPr lang="en-US"/>
          </a:p>
        </p:txBody>
      </p:sp>
    </p:spTree>
    <p:extLst>
      <p:ext uri="{BB962C8B-B14F-4D97-AF65-F5344CB8AC3E}">
        <p14:creationId xmlns:p14="http://schemas.microsoft.com/office/powerpoint/2010/main" val="245444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Fergusson’s work created a colonial framework for studying architectural history</a:t>
            </a:r>
            <a:r>
              <a:rPr lang="en-US" baseline="0" dirty="0"/>
              <a:t> of the Subcontinent. </a:t>
            </a:r>
            <a:r>
              <a:rPr lang="en-US" sz="1200" dirty="0">
                <a:solidFill>
                  <a:srgbClr val="FF0000"/>
                </a:solidFill>
                <a:latin typeface="Century Gothic" charset="0"/>
                <a:ea typeface="Century Gothic" charset="0"/>
                <a:cs typeface="Century Gothic" charset="0"/>
              </a:rPr>
              <a:t>Between 1855 and 1876…Fergusson’s work established the canon in South Asian architecture and became a standard for years to come.</a:t>
            </a:r>
          </a:p>
          <a:p>
            <a:endParaRPr lang="en-US" dirty="0"/>
          </a:p>
          <a:p>
            <a:r>
              <a:rPr lang="en-US" dirty="0"/>
              <a:t>Born in Scotland, James Fergusson (1808-86) was the first author to write comprehensively on Indian architecture. He was a self-taught “architectural</a:t>
            </a:r>
            <a:r>
              <a:rPr lang="en-US" baseline="0" dirty="0"/>
              <a:t> historian.”</a:t>
            </a:r>
            <a:r>
              <a:rPr lang="en-US" dirty="0"/>
              <a:t> He</a:t>
            </a:r>
            <a:r>
              <a:rPr lang="en-US" baseline="0" dirty="0"/>
              <a:t> </a:t>
            </a:r>
            <a:r>
              <a:rPr lang="en-US" dirty="0"/>
              <a:t>spent ten years as an indigo planter in India before embarking upon a second career as an architectural historian. His illustrated </a:t>
            </a:r>
            <a:r>
              <a:rPr lang="en-US" i="1" dirty="0"/>
              <a:t>History of Indian and Eastern Architecture </a:t>
            </a:r>
            <a:r>
              <a:rPr lang="en-US" dirty="0"/>
              <a:t>was first published in 1876 and</a:t>
            </a:r>
            <a:r>
              <a:rPr lang="en-US" baseline="0" dirty="0"/>
              <a:t> set a colonial framework for studying the architecture of the Subcontinent</a:t>
            </a:r>
            <a:r>
              <a:rPr lang="en-US" dirty="0"/>
              <a:t>. </a:t>
            </a:r>
          </a:p>
          <a:p>
            <a:endParaRPr lang="en-US" dirty="0"/>
          </a:p>
          <a:p>
            <a:r>
              <a:rPr lang="en-US" dirty="0"/>
              <a:t>It was revised in a two-volume edition of 1910 by James Burgess (1832-1916), former Director of the Archaeological Survey of India, and Richard </a:t>
            </a:r>
            <a:r>
              <a:rPr lang="en-US" dirty="0" err="1"/>
              <a:t>Spiers</a:t>
            </a:r>
            <a:r>
              <a:rPr lang="en-US" dirty="0"/>
              <a:t> (1838-1916), a noted architect and historian of architecture. </a:t>
            </a:r>
          </a:p>
          <a:p>
            <a:endParaRPr lang="en-US" dirty="0"/>
          </a:p>
          <a:p>
            <a:r>
              <a:rPr lang="en-US" sz="1200" dirty="0">
                <a:solidFill>
                  <a:srgbClr val="FF0000"/>
                </a:solidFill>
                <a:latin typeface="Century Gothic" charset="0"/>
                <a:ea typeface="Century Gothic" charset="0"/>
                <a:cs typeface="Century Gothic" charset="0"/>
              </a:rPr>
              <a:t>Fergusson presented a lecture to the Society of Arts in 1866. In this lecture he claimed that Indian architecture could be read like “a great stone book, in which each tribe and race has written its annals and recorded its faith.”</a:t>
            </a:r>
          </a:p>
          <a:p>
            <a:endParaRPr lang="en-US" sz="1200" dirty="0">
              <a:solidFill>
                <a:srgbClr val="FF0000"/>
              </a:solidFill>
              <a:latin typeface="Century Gothic" charset="0"/>
              <a:ea typeface="Century Gothic" charset="0"/>
              <a:cs typeface="Century Gothic" charset="0"/>
            </a:endParaRPr>
          </a:p>
          <a:p>
            <a:r>
              <a:rPr lang="en-US" sz="1200" dirty="0">
                <a:solidFill>
                  <a:srgbClr val="FF0000"/>
                </a:solidFill>
                <a:latin typeface="Century Gothic" charset="0"/>
                <a:ea typeface="Century Gothic" charset="0"/>
                <a:cs typeface="Century Gothic" charset="0"/>
              </a:rPr>
              <a:t>Fergusson, On the Study of Indian Architecture (London: Department of Science and Art, South Kensington Museum, 1867)</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6</a:t>
            </a:fld>
            <a:endParaRPr lang="en-US"/>
          </a:p>
        </p:txBody>
      </p:sp>
    </p:spTree>
    <p:extLst>
      <p:ext uri="{BB962C8B-B14F-4D97-AF65-F5344CB8AC3E}">
        <p14:creationId xmlns:p14="http://schemas.microsoft.com/office/powerpoint/2010/main" val="3069770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“Between 1829 and 1847, James Fergusson looked into the architecture of the subcontinent and published the first illustrated history of Indian architecture, </a:t>
            </a:r>
            <a:r>
              <a:rPr lang="en-US" i="1" dirty="0"/>
              <a:t>History of Indian and Eastern Architecture </a:t>
            </a:r>
            <a:r>
              <a:rPr lang="en-US" dirty="0"/>
              <a:t>(1876).”</a:t>
            </a:r>
          </a:p>
          <a:p>
            <a:pPr lvl="0"/>
            <a:endParaRPr lang="en-US" dirty="0"/>
          </a:p>
          <a:p>
            <a:pPr lvl="0"/>
            <a:r>
              <a:rPr lang="en-US" dirty="0"/>
              <a:t>“Fergusson was an indigo planter who had amassed a considerable fortune. He had never seen many of the buildings he wrote about but based his writing on photographs and writings of others.”</a:t>
            </a:r>
          </a:p>
          <a:p>
            <a:pPr lvl="0"/>
            <a:endParaRPr lang="en-US" dirty="0"/>
          </a:p>
          <a:p>
            <a:pPr lvl="0"/>
            <a:r>
              <a:rPr lang="en-US" dirty="0"/>
              <a:t>“Between 1855 and 1876 he published four editions of his book, each further expanded than the preceding volume. Fergusson’s work established the canon in South Asian architecture and remained the definitive source for years to come.”</a:t>
            </a:r>
          </a:p>
          <a:p>
            <a:pPr lvl="0"/>
            <a:r>
              <a:rPr lang="en-US" dirty="0"/>
              <a:t>“Fergusson’s choice of buildings, framework, and approach remain central to the teaching of South Asian architectural history.”</a:t>
            </a:r>
          </a:p>
          <a:p>
            <a:pPr lvl="0"/>
            <a:endParaRPr lang="en-US" dirty="0"/>
          </a:p>
          <a:p>
            <a:endParaRPr lang="en-US" dirty="0"/>
          </a:p>
          <a:p>
            <a:r>
              <a:rPr lang="en-US" dirty="0"/>
              <a:t>Source: </a:t>
            </a:r>
            <a:r>
              <a:rPr lang="en-US" dirty="0" err="1"/>
              <a:t>Jyoti</a:t>
            </a:r>
            <a:r>
              <a:rPr lang="en-US" dirty="0"/>
              <a:t> </a:t>
            </a:r>
            <a:r>
              <a:rPr lang="en-US" dirty="0" err="1"/>
              <a:t>Hosagrahar</a:t>
            </a:r>
            <a:r>
              <a:rPr lang="en-US" dirty="0"/>
              <a:t>, “South Asia: Looking Back, Moving Ahead—History and Modernization,” </a:t>
            </a:r>
            <a:r>
              <a:rPr lang="en-US" i="1" dirty="0"/>
              <a:t>Journal of the Society</a:t>
            </a:r>
            <a:r>
              <a:rPr lang="en-US" i="1" baseline="0" dirty="0"/>
              <a:t> of Architectural Historians</a:t>
            </a:r>
            <a:r>
              <a:rPr lang="en-US" baseline="0" dirty="0"/>
              <a:t>, Vol. 61, No. 3 (Sept. 2002).</a:t>
            </a:r>
            <a:endParaRPr lang="en-US" dirty="0"/>
          </a:p>
        </p:txBody>
      </p:sp>
      <p:sp>
        <p:nvSpPr>
          <p:cNvPr id="4" name="Slide Number Placeholder 3"/>
          <p:cNvSpPr>
            <a:spLocks noGrp="1"/>
          </p:cNvSpPr>
          <p:nvPr>
            <p:ph type="sldNum" sz="quarter" idx="10"/>
          </p:nvPr>
        </p:nvSpPr>
        <p:spPr/>
        <p:txBody>
          <a:bodyPr/>
          <a:lstStyle/>
          <a:p>
            <a:fld id="{B70F644B-161C-4FDA-A8D2-4016AE26289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06834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Percy Brown</a:t>
            </a:r>
            <a:r>
              <a:rPr lang="en-US" baseline="0" dirty="0"/>
              <a:t> </a:t>
            </a:r>
            <a:r>
              <a:rPr lang="en-US" dirty="0"/>
              <a:t>(1872–1955) was a British scholar, artist, art critic, historian and archaeologist. These</a:t>
            </a:r>
            <a:r>
              <a:rPr lang="en-US" baseline="0" dirty="0"/>
              <a:t> books were p</a:t>
            </a:r>
            <a:r>
              <a:rPr lang="en-US" dirty="0"/>
              <a:t>ublished</a:t>
            </a:r>
            <a:r>
              <a:rPr lang="en-US" baseline="0" dirty="0"/>
              <a:t> in 1942.</a:t>
            </a:r>
            <a:endParaRPr lang="en-US" dirty="0"/>
          </a:p>
          <a:p>
            <a:endParaRPr lang="en-US" dirty="0"/>
          </a:p>
          <a:p>
            <a:endParaRPr lang="en-US" dirty="0"/>
          </a:p>
          <a:p>
            <a:r>
              <a:rPr lang="en-US" dirty="0"/>
              <a:t>His work, along with Fergusson’s created the “canon” of Indian Architecture. Most notable are Fergusson’s </a:t>
            </a:r>
            <a:r>
              <a:rPr lang="en-US" b="1" i="1" dirty="0"/>
              <a:t>History of Indian and Eastern Architecture, </a:t>
            </a:r>
            <a:r>
              <a:rPr lang="en-US" b="0" i="0" dirty="0"/>
              <a:t>and</a:t>
            </a:r>
            <a:r>
              <a:rPr lang="en-US" b="0" i="0" baseline="0" dirty="0"/>
              <a:t> these works by Brown. </a:t>
            </a:r>
            <a:endParaRPr lang="en-US" dirty="0"/>
          </a:p>
          <a:p>
            <a:endParaRPr lang="en-US" dirty="0"/>
          </a:p>
          <a:p>
            <a:r>
              <a:rPr lang="en-US" dirty="0"/>
              <a:t> Fergusson, James. </a:t>
            </a:r>
            <a:r>
              <a:rPr lang="en-US" b="1" i="1" dirty="0"/>
              <a:t>History of Indian and Eastern Architecture</a:t>
            </a:r>
            <a:r>
              <a:rPr lang="en-US" dirty="0"/>
              <a:t>. New York, Dodd, Mead &amp; company, 1876.</a:t>
            </a:r>
          </a:p>
          <a:p>
            <a:r>
              <a:rPr lang="en-US" dirty="0"/>
              <a:t>Brown, Percy. </a:t>
            </a:r>
            <a:r>
              <a:rPr lang="en-US" i="1" dirty="0"/>
              <a:t>Indian Architecture (Buddhist and Hindu Period)</a:t>
            </a:r>
            <a:r>
              <a:rPr lang="en-US" dirty="0"/>
              <a:t>. Bombay: D.B. </a:t>
            </a:r>
            <a:r>
              <a:rPr lang="en-US" dirty="0" err="1"/>
              <a:t>Taraporevala</a:t>
            </a:r>
            <a:r>
              <a:rPr lang="en-US" dirty="0"/>
              <a:t>, 1942.</a:t>
            </a:r>
          </a:p>
          <a:p>
            <a:r>
              <a:rPr lang="en-US" dirty="0"/>
              <a:t>Brown, Percy. </a:t>
            </a:r>
            <a:r>
              <a:rPr lang="en-US" i="1" dirty="0"/>
              <a:t>Indian Architecture (Islamic Period)</a:t>
            </a:r>
            <a:r>
              <a:rPr lang="en-US" dirty="0"/>
              <a:t>. Bombay: D.B. </a:t>
            </a:r>
            <a:r>
              <a:rPr lang="en-US" dirty="0" err="1"/>
              <a:t>Taraporevala</a:t>
            </a:r>
            <a:r>
              <a:rPr lang="en-US" dirty="0"/>
              <a:t>, 1942.</a:t>
            </a:r>
          </a:p>
          <a:p>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7A03B534-273A-4F21-86C6-3F45494B61F3}" type="slidenum">
              <a:rPr lang="en-US" smtClean="0"/>
              <a:t>8</a:t>
            </a:fld>
            <a:endParaRPr lang="en-US"/>
          </a:p>
        </p:txBody>
      </p:sp>
    </p:spTree>
    <p:extLst>
      <p:ext uri="{BB962C8B-B14F-4D97-AF65-F5344CB8AC3E}">
        <p14:creationId xmlns:p14="http://schemas.microsoft.com/office/powerpoint/2010/main" val="179122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Formation of the</a:t>
            </a:r>
            <a:r>
              <a:rPr lang="en-US" baseline="0" dirty="0"/>
              <a:t> Asiatic Society in 1784</a:t>
            </a:r>
            <a:endParaRPr lang="en-US" dirty="0"/>
          </a:p>
        </p:txBody>
      </p:sp>
      <p:sp>
        <p:nvSpPr>
          <p:cNvPr id="4" name="Slide Number Placeholder 3"/>
          <p:cNvSpPr>
            <a:spLocks noGrp="1"/>
          </p:cNvSpPr>
          <p:nvPr>
            <p:ph type="sldNum" sz="quarter" idx="10"/>
          </p:nvPr>
        </p:nvSpPr>
        <p:spPr/>
        <p:txBody>
          <a:bodyPr/>
          <a:lstStyle/>
          <a:p>
            <a:fld id="{B70F644B-161C-4FDA-A8D2-4016AE26289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7121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47955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86353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56038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247754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915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ACC5C-E32F-854B-BD36-6CE3457DB0EF}" type="datetimeFigureOut">
              <a:rPr lang="en-US" smtClean="0"/>
              <a:t>3/27/2017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EACC5C-E32F-854B-BD36-6CE3457DB0EF}" type="datetimeFigureOut">
              <a:rPr lang="en-US" smtClean="0"/>
              <a:t>3/27/2017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832303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ACC5C-E32F-854B-BD36-6CE3457DB0EF}" type="datetimeFigureOut">
              <a:rPr lang="en-US" smtClean="0"/>
              <a:t>3/27/2017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ACC5C-E32F-854B-BD36-6CE3457DB0EF}"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069E60-8D76-D04F-802D-19367D60BB10}" type="slidenum">
              <a:rPr lang="en-US" smtClean="0"/>
              <a:t>‹#›</a:t>
            </a:fld>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969696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ACC5C-E32F-854B-BD36-6CE3457DB0EF}" type="datetimeFigureOut">
              <a:rPr lang="en-US" smtClean="0"/>
              <a:t>3/27/2017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12268082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3E0643C-FB9B-D64E-93B5-C0B4E63609C6}" type="datetime1">
              <a:rPr lang="en-US"/>
              <a:pPr>
                <a:defRPr/>
              </a:pPr>
              <a:t>3/27/2017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ABAF40E-BE92-3A47-8E4B-563D801BF34E}" type="slidenum">
              <a:rPr lang="en-US"/>
              <a:pPr>
                <a:defRPr/>
              </a:pPr>
              <a:t>‹#›</a:t>
            </a:fld>
            <a:endParaRPr lang="en-US"/>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9918F9E-39D6-8042-BFCA-072AA7822ACF}" type="datetime1">
              <a:rPr lang="en-US"/>
              <a:pPr>
                <a:defRPr/>
              </a:pPr>
              <a:t>3/27/2017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EF7A0F7-F9A9-354E-8408-1DBA438CF10B}" type="slidenum">
              <a:rPr lang="en-US"/>
              <a:pPr>
                <a:defRPr/>
              </a:pPr>
              <a:t>‹#›</a:t>
            </a:fld>
            <a:endParaRPr lang="en-US"/>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60E9245-3751-F944-9A38-501C45D8BBB9}" type="datetime1">
              <a:rPr lang="en-US"/>
              <a:pPr>
                <a:defRPr/>
              </a:pPr>
              <a:t>3/27/2017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CADF795-0A97-3842-8CBC-E372127D6705}" type="slidenum">
              <a:rPr lang="en-US"/>
              <a:pPr>
                <a:defRPr/>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EACC5C-E32F-854B-BD36-6CE3457DB0EF}" type="datetimeFigureOut">
              <a:rPr lang="en-US" smtClean="0"/>
              <a:t>3/27/2017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9753427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91EBA06-5587-2244-A6EB-827224942AFB}" type="datetime1">
              <a:rPr lang="en-US"/>
              <a:pPr>
                <a:defRPr/>
              </a:pPr>
              <a:t>3/27/2017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DFA495A-0C1D-4E47-964B-2C78F7D7C7EA}" type="slidenum">
              <a:rPr lang="en-US"/>
              <a:pPr>
                <a:defRPr/>
              </a:pPr>
              <a:t>‹#›</a:t>
            </a:fld>
            <a:endParaRPr lang="en-US"/>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B4AF0EC-FE3F-9C4C-8079-EDD8930D241C}" type="datetime1">
              <a:rPr lang="en-US"/>
              <a:pPr>
                <a:defRPr/>
              </a:pPr>
              <a:t>3/27/2017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DAECAC9-385C-EF4E-A4D4-9373C2D2A680}" type="slidenum">
              <a:rPr lang="en-US"/>
              <a:pPr>
                <a:defRPr/>
              </a:pPr>
              <a:t>‹#›</a:t>
            </a:fld>
            <a:endParaRPr lang="en-US"/>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376655E-0903-2045-93AB-F770FD41C495}" type="datetime1">
              <a:rPr lang="en-US"/>
              <a:pPr>
                <a:defRPr/>
              </a:pPr>
              <a:t>3/27/2017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3BB795A-B7E3-3A49-B490-13106E5B42BC}" type="slidenum">
              <a:rPr lang="en-US"/>
              <a:pPr>
                <a:defRPr/>
              </a:pPr>
              <a:t>‹#›</a:t>
            </a:fld>
            <a:endParaRPr lang="en-US"/>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A67D409-E5A6-2546-866E-B721EA362665}" type="datetime1">
              <a:rPr lang="en-US"/>
              <a:pPr>
                <a:defRPr/>
              </a:pPr>
              <a:t>3/27/2017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32FB466-E334-7149-A5C6-EB0C60F0E31D}" type="slidenum">
              <a:rPr lang="en-US"/>
              <a:pPr>
                <a:defRPr/>
              </a:pPr>
              <a:t>‹#›</a:t>
            </a:fld>
            <a:endParaRPr lang="en-US"/>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C441819-4672-404B-939E-BB01EF4DD11E}" type="datetime1">
              <a:rPr lang="en-US"/>
              <a:pPr>
                <a:defRPr/>
              </a:pPr>
              <a:t>3/27/2017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35BE2DC7-E173-E540-A2E6-9E13E1353571}" type="slidenum">
              <a:rPr lang="en-US"/>
              <a:pPr>
                <a:defRPr/>
              </a:pPr>
              <a:t>‹#›</a:t>
            </a:fld>
            <a:endParaRPr lang="en-US"/>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252366-B376-EA4D-94F7-6E7B0F3D1ADA}" type="datetime1">
              <a:rPr lang="en-US"/>
              <a:pPr>
                <a:defRPr/>
              </a:pPr>
              <a:t>3/27/2017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A713D4CB-B4C3-384A-82B1-126703BEE5E3}" type="slidenum">
              <a:rPr lang="en-US"/>
              <a:pPr>
                <a:defRPr/>
              </a:pPr>
              <a:t>‹#›</a:t>
            </a:fld>
            <a:endParaRPr lang="en-US"/>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F828B37-1AE9-2A48-8CB9-ADFEAFC39B0C}" type="datetime1">
              <a:rPr lang="en-US"/>
              <a:pPr>
                <a:defRPr/>
              </a:pPr>
              <a:t>3/27/2017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C4271CE-B979-0F4A-A207-03B86FA78AA8}" type="slidenum">
              <a:rPr lang="en-US"/>
              <a:pPr>
                <a:defRPr/>
              </a:pPr>
              <a:t>‹#›</a:t>
            </a:fld>
            <a:endParaRPr lang="en-US"/>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EC7C85B-39F5-4E4C-9263-30D421ABC05E}" type="datetime1">
              <a:rPr lang="en-US"/>
              <a:pPr>
                <a:defRPr/>
              </a:pPr>
              <a:t>3/27/2017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F7798AD-E209-7640-B6FB-13E01C3625E0}" type="slidenum">
              <a:rPr lang="en-US"/>
              <a:pPr>
                <a:defRPr/>
              </a:pPr>
              <a:t>‹#›</a:t>
            </a:fld>
            <a:endParaRPr lang="en-US"/>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ACC5C-E32F-854B-BD36-6CE3457DB0EF}" type="datetimeFigureOut">
              <a:rPr lang="en-US" smtClean="0"/>
              <a:t>3/27/2017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8425519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2633712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620111-D4EE-4A72-A649-B1960BCB313C}"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620111-D4EE-4A72-A649-B1960BCB313C}"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620111-D4EE-4A72-A649-B1960BCB313C}" type="datetimeFigureOut">
              <a:rPr lang="en-US" smtClean="0"/>
              <a:t>3/27/2017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620111-D4EE-4A72-A649-B1960BCB313C}" type="datetimeFigureOut">
              <a:rPr lang="en-US" smtClean="0"/>
              <a:t>3/27/2017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20111-D4EE-4A72-A649-B1960BCB313C}" type="datetimeFigureOut">
              <a:rPr lang="en-US" smtClean="0"/>
              <a:t>3/27/2017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620111-D4EE-4A72-A649-B1960BCB313C}"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620111-D4EE-4A72-A649-B1960BCB313C}"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620111-D4EE-4A72-A649-B1960BCB313C}"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620111-D4EE-4A72-A649-B1960BCB313C}" type="datetimeFigureOut">
              <a:rPr lang="en-US" smtClean="0"/>
              <a:t>3/27/2017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1C6AC-25BC-4449-8E2B-D31C97933F2E}"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ACC5C-E32F-854B-BD36-6CE3457DB0EF}" type="datetimeFigureOut">
              <a:rPr lang="en-US" smtClean="0"/>
              <a:t>3/27/2017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069E60-8D76-D04F-802D-19367D60BB10}" type="slidenum">
              <a:rPr lang="en-US" smtClean="0"/>
              <a:t>‹#›</a:t>
            </a:fld>
            <a:endParaRPr lang="en-US"/>
          </a:p>
        </p:txBody>
      </p:sp>
    </p:spTree>
    <p:extLst>
      <p:ext uri="{BB962C8B-B14F-4D97-AF65-F5344CB8AC3E}">
        <p14:creationId xmlns:p14="http://schemas.microsoft.com/office/powerpoint/2010/main" val="5175922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750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720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ACC5C-E32F-854B-BD36-6CE3457DB0EF}" type="datetimeFigureOut">
              <a:rPr lang="en-US" smtClean="0"/>
              <a:t>3/27/2017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69E60-8D76-D04F-802D-19367D60BB10}" type="slidenum">
              <a:rPr lang="en-US" smtClean="0"/>
              <a:t>‹#›</a:t>
            </a:fld>
            <a:endParaRPr lang="en-US"/>
          </a:p>
        </p:txBody>
      </p:sp>
    </p:spTree>
    <p:extLst>
      <p:ext uri="{BB962C8B-B14F-4D97-AF65-F5344CB8AC3E}">
        <p14:creationId xmlns:p14="http://schemas.microsoft.com/office/powerpoint/2010/main" val="151956655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20111-D4EE-4A72-A649-B1960BCB313C}" type="datetimeFigureOut">
              <a:rPr lang="en-US" smtClean="0"/>
              <a:t>3/27/2017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1C6AC-25BC-4449-8E2B-D31C97933F2E}" type="slidenum">
              <a:rPr lang="en-US" smtClean="0"/>
              <a:t>‹#›</a:t>
            </a:fld>
            <a:endParaRPr lang="en-US"/>
          </a:p>
        </p:txBody>
      </p:sp>
    </p:spTree>
    <p:extLst>
      <p:ext uri="{BB962C8B-B14F-4D97-AF65-F5344CB8AC3E}">
        <p14:creationId xmlns:p14="http://schemas.microsoft.com/office/powerpoint/2010/main" val="532436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Lst>
  <p:txStyles>
    <p:titleStyle>
      <a:lvl1pPr algn="l" defTabSz="914400" rtl="0" eaLnBrk="1" latinLnBrk="0" hangingPunct="1">
        <a:lnSpc>
          <a:spcPct val="90000"/>
        </a:lnSpc>
        <a:spcBef>
          <a:spcPct val="0"/>
        </a:spcBef>
        <a:buNone/>
        <a:defRPr sz="3600" b="0" i="0" u="sng" kern="1200">
          <a:solidFill>
            <a:srgbClr val="FF0000"/>
          </a:solidFill>
          <a:latin typeface="Century Gothic" charset="0"/>
          <a:ea typeface="Century Gothic" charset="0"/>
          <a:cs typeface="Century Gothic"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Century Gothic" charset="0"/>
          <a:ea typeface="Century Gothic" charset="0"/>
          <a:cs typeface="Century Gothic"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ACC5C-E32F-854B-BD36-6CE3457DB0EF}" type="datetimeFigureOut">
              <a:rPr lang="en-US" smtClean="0"/>
              <a:t>3/27/2017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69E60-8D76-D04F-802D-19367D60BB10}" type="slidenum">
              <a:rPr lang="en-US" smtClean="0"/>
              <a:t>‹#›</a:t>
            </a:fld>
            <a:endParaRPr lang="en-US"/>
          </a:p>
        </p:txBody>
      </p:sp>
    </p:spTree>
    <p:extLst>
      <p:ext uri="{BB962C8B-B14F-4D97-AF65-F5344CB8AC3E}">
        <p14:creationId xmlns:p14="http://schemas.microsoft.com/office/powerpoint/2010/main" val="77788975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A462A-EA39-484D-B3AF-E172A6A22B4D}" type="datetimeFigureOut">
              <a:rPr lang="en-US" smtClean="0">
                <a:solidFill>
                  <a:prstClr val="black">
                    <a:tint val="75000"/>
                  </a:prstClr>
                </a:solidFill>
              </a:rPr>
              <a:pPr/>
              <a:t>3/27/2017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AEB29-4CD9-4569-B928-E7FD485E0F5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60212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66DF2-7AE4-41B4-9B99-9B9F2C4CF734}"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B4E37-649C-4CFF-9FD7-652CE5AF843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18443843"/>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fontAlgn="base">
              <a:spcBef>
                <a:spcPct val="0"/>
              </a:spcBef>
              <a:spcAft>
                <a:spcPct val="0"/>
              </a:spcAft>
              <a:defRPr/>
            </a:pPr>
            <a:fld id="{0A90A24C-3784-F84C-98A2-EF4044ECBF6C}" type="datetime1">
              <a:rPr lang="en-US" smtClean="0">
                <a:ea typeface="ＭＳ Ｐゴシック" charset="0"/>
              </a:rPr>
              <a:pPr defTabSz="457200" fontAlgn="base">
                <a:spcBef>
                  <a:spcPct val="0"/>
                </a:spcBef>
                <a:spcAft>
                  <a:spcPct val="0"/>
                </a:spcAft>
                <a:defRPr/>
              </a:pPr>
              <a:t>3/27/2017</a:t>
            </a:fld>
            <a:endParaRPr lang="en-US">
              <a:ea typeface="ＭＳ Ｐゴシック"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fontAlgn="base">
              <a:spcBef>
                <a:spcPct val="0"/>
              </a:spcBef>
              <a:spcAft>
                <a:spcPct val="0"/>
              </a:spcAft>
              <a:defRPr/>
            </a:pPr>
            <a:fld id="{7EBBCA68-ECA3-0E40-B8F7-3BCA59EEE204}" type="slidenum">
              <a:rPr lang="en-US" smtClean="0">
                <a:ea typeface="ＭＳ Ｐゴシック" charset="0"/>
              </a:rPr>
              <a:pPr defTabSz="457200"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1216698695"/>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E7A52-43BE-454A-80B9-CABC329F5A99}" type="datetimeFigureOut">
              <a:rPr lang="en-US" smtClean="0">
                <a:solidFill>
                  <a:prstClr val="white">
                    <a:tint val="75000"/>
                  </a:prstClr>
                </a:solidFill>
              </a:rPr>
              <a:pPr/>
              <a:t>3/27/2017</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04433-6FEA-498B-B4F6-D7D817DC91F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65833912"/>
      </p:ext>
    </p:extLst>
  </p:cSld>
  <p:clrMap bg1="dk1" tx1="lt1" bg2="dk2" tx2="lt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20111-D4EE-4A72-A649-B1960BCB313C}" type="datetimeFigureOut">
              <a:rPr lang="en-US" smtClean="0"/>
              <a:t>3/27/2017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1C6AC-25BC-4449-8E2B-D31C97933F2E}" type="slidenum">
              <a:rPr lang="en-US" smtClean="0"/>
              <a:t>‹#›</a:t>
            </a:fld>
            <a:endParaRPr lang="en-US"/>
          </a:p>
        </p:txBody>
      </p:sp>
    </p:spTree>
    <p:extLst>
      <p:ext uri="{BB962C8B-B14F-4D97-AF65-F5344CB8AC3E}">
        <p14:creationId xmlns:p14="http://schemas.microsoft.com/office/powerpoint/2010/main" val="208915495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3650" r:id="rId13"/>
  </p:sldLayoutIdLst>
  <p:txStyles>
    <p:titleStyle>
      <a:lvl1pPr algn="l" defTabSz="914400" rtl="0" eaLnBrk="1" latinLnBrk="0" hangingPunct="1">
        <a:lnSpc>
          <a:spcPct val="90000"/>
        </a:lnSpc>
        <a:spcBef>
          <a:spcPct val="0"/>
        </a:spcBef>
        <a:buNone/>
        <a:defRPr sz="3600" b="0" i="0" u="sng" kern="1200">
          <a:solidFill>
            <a:srgbClr val="FF0000"/>
          </a:solidFill>
          <a:latin typeface="Century Gothic" charset="0"/>
          <a:ea typeface="Century Gothic" charset="0"/>
          <a:cs typeface="Century Gothic"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Century Gothic" charset="0"/>
          <a:ea typeface="Century Gothic" charset="0"/>
          <a:cs typeface="Century Gothic"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0.xml"/><Relationship Id="rId5" Type="http://schemas.openxmlformats.org/officeDocument/2006/relationships/image" Target="../media/image14.tif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8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85.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0.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u="sng" dirty="0">
                <a:solidFill>
                  <a:srgbClr val="FF0000"/>
                </a:solidFill>
                <a:latin typeface="Century Gothic" charset="0"/>
                <a:ea typeface="Century Gothic" charset="0"/>
                <a:cs typeface="Century Gothic" charset="0"/>
              </a:rPr>
              <a:t>A “Global” History of South Asia </a:t>
            </a:r>
            <a:br>
              <a:rPr lang="en-US" u="sng" dirty="0">
                <a:solidFill>
                  <a:srgbClr val="FF0000"/>
                </a:solidFill>
                <a:latin typeface="Century Gothic" charset="0"/>
                <a:ea typeface="Century Gothic" charset="0"/>
                <a:cs typeface="Century Gothic" charset="0"/>
              </a:rPr>
            </a:br>
            <a:r>
              <a:rPr lang="en-US" u="sng" dirty="0">
                <a:solidFill>
                  <a:srgbClr val="FF0000"/>
                </a:solidFill>
                <a:latin typeface="Century Gothic" charset="0"/>
                <a:ea typeface="Century Gothic" charset="0"/>
                <a:cs typeface="Century Gothic" charset="0"/>
              </a:rPr>
              <a:t>(3000 BCE – 2000 CE)</a:t>
            </a:r>
            <a:br>
              <a:rPr lang="en-US" u="sng" dirty="0">
                <a:solidFill>
                  <a:srgbClr val="FF0000"/>
                </a:solidFill>
                <a:latin typeface="Century Gothic" charset="0"/>
                <a:ea typeface="Century Gothic" charset="0"/>
                <a:cs typeface="Century Gothic" charset="0"/>
              </a:rPr>
            </a:br>
            <a:endParaRPr lang="en-US" u="sng" dirty="0">
              <a:solidFill>
                <a:srgbClr val="FF0000"/>
              </a:solidFill>
              <a:latin typeface="Century Gothic" charset="0"/>
              <a:ea typeface="Century Gothic" charset="0"/>
              <a:cs typeface="Century Gothic" charset="0"/>
            </a:endParaRPr>
          </a:p>
        </p:txBody>
      </p:sp>
      <p:sp>
        <p:nvSpPr>
          <p:cNvPr id="3" name="Subtitle 2"/>
          <p:cNvSpPr>
            <a:spLocks noGrp="1"/>
          </p:cNvSpPr>
          <p:nvPr>
            <p:ph type="subTitle" idx="1"/>
          </p:nvPr>
        </p:nvSpPr>
        <p:spPr>
          <a:xfrm>
            <a:off x="2105943" y="3294810"/>
            <a:ext cx="7980114" cy="1509509"/>
          </a:xfrm>
        </p:spPr>
        <p:txBody>
          <a:bodyPr vert="horz" lIns="91440" tIns="45720" rIns="91440" bIns="45720" rtlCol="0">
            <a:normAutofit/>
          </a:bodyPr>
          <a:lstStyle/>
          <a:p>
            <a:r>
              <a:rPr lang="en-US" sz="2400" dirty="0">
                <a:solidFill>
                  <a:srgbClr val="FF0000"/>
                </a:solidFill>
                <a:latin typeface="Century Gothic" charset="0"/>
                <a:ea typeface="Century Gothic" charset="0"/>
                <a:cs typeface="Century Gothic" charset="0"/>
              </a:rPr>
              <a:t>Lecture One: Historiographic Challenges in South Asian Architectural History </a:t>
            </a:r>
          </a:p>
        </p:txBody>
      </p:sp>
      <p:sp>
        <p:nvSpPr>
          <p:cNvPr id="4" name="TextBox 3"/>
          <p:cNvSpPr txBox="1"/>
          <p:nvPr/>
        </p:nvSpPr>
        <p:spPr>
          <a:xfrm>
            <a:off x="3374774" y="4342654"/>
            <a:ext cx="5442452" cy="923330"/>
          </a:xfrm>
          <a:prstGeom prst="rect">
            <a:avLst/>
          </a:prstGeom>
          <a:noFill/>
        </p:spPr>
        <p:txBody>
          <a:bodyPr wrap="none" rtlCol="0">
            <a:spAutoFit/>
          </a:bodyPr>
          <a:lstStyle/>
          <a:p>
            <a:pPr algn="ctr"/>
            <a:r>
              <a:rPr lang="en-US" dirty="0"/>
              <a:t>Dr. Adnan </a:t>
            </a:r>
            <a:r>
              <a:rPr lang="en-US" dirty="0" err="1"/>
              <a:t>Morsehd</a:t>
            </a:r>
            <a:r>
              <a:rPr lang="en-US" dirty="0"/>
              <a:t> </a:t>
            </a:r>
          </a:p>
          <a:p>
            <a:pPr algn="ctr"/>
            <a:r>
              <a:rPr lang="en-US" dirty="0"/>
              <a:t>Associate Professor, School of Architecture and Planning</a:t>
            </a:r>
          </a:p>
          <a:p>
            <a:pPr algn="ctr"/>
            <a:r>
              <a:rPr lang="en-US" dirty="0"/>
              <a:t>Catholic University of America, Washington, DC </a:t>
            </a:r>
          </a:p>
        </p:txBody>
      </p:sp>
    </p:spTree>
    <p:extLst>
      <p:ext uri="{BB962C8B-B14F-4D97-AF65-F5344CB8AC3E}">
        <p14:creationId xmlns:p14="http://schemas.microsoft.com/office/powerpoint/2010/main" val="2652953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Nineteenth-Century British Position </a:t>
            </a:r>
            <a:br>
              <a:rPr lang="en-US" sz="2400" dirty="0"/>
            </a:br>
            <a:r>
              <a:rPr lang="en-US" sz="2400" dirty="0"/>
              <a:t>on Indian Art and Architecture</a:t>
            </a:r>
          </a:p>
        </p:txBody>
      </p:sp>
      <p:sp>
        <p:nvSpPr>
          <p:cNvPr id="3" name="Content Placeholder 2"/>
          <p:cNvSpPr>
            <a:spLocks noGrp="1"/>
          </p:cNvSpPr>
          <p:nvPr>
            <p:ph idx="1"/>
          </p:nvPr>
        </p:nvSpPr>
        <p:spPr>
          <a:xfrm>
            <a:off x="1981200" y="2209801"/>
            <a:ext cx="8229600" cy="4525963"/>
          </a:xfrm>
        </p:spPr>
        <p:txBody>
          <a:bodyPr>
            <a:normAutofit/>
          </a:bodyPr>
          <a:lstStyle/>
          <a:p>
            <a:r>
              <a:rPr lang="en-US" dirty="0"/>
              <a:t>An Indian civilization in decline</a:t>
            </a:r>
          </a:p>
          <a:p>
            <a:r>
              <a:rPr lang="en-US" dirty="0"/>
              <a:t>Scientific study must be undertaken</a:t>
            </a:r>
          </a:p>
          <a:p>
            <a:r>
              <a:rPr lang="en-US" dirty="0"/>
              <a:t>Documentation of historic antiquity was urgently needed</a:t>
            </a:r>
          </a:p>
          <a:p>
            <a:r>
              <a:rPr lang="en-US" dirty="0"/>
              <a:t>Preservation of historical antiquity is urgently needed to save a declining culture; superior colonialism knowledge and expertise enables historic preservation</a:t>
            </a:r>
          </a:p>
          <a:p>
            <a:r>
              <a:rPr lang="en-US" dirty="0"/>
              <a:t>The hypothesis of “racial inferiority” framed the study of architectural works</a:t>
            </a:r>
          </a:p>
          <a:p>
            <a:pPr marL="0" indent="0">
              <a:buNone/>
            </a:pPr>
            <a:endParaRPr lang="en-US" dirty="0"/>
          </a:p>
        </p:txBody>
      </p:sp>
    </p:spTree>
    <p:extLst>
      <p:ext uri="{BB962C8B-B14F-4D97-AF65-F5344CB8AC3E}">
        <p14:creationId xmlns:p14="http://schemas.microsoft.com/office/powerpoint/2010/main" val="11574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39318" y="0"/>
            <a:ext cx="5505855" cy="6903280"/>
          </a:xfrm>
          <a:prstGeom prst="rect">
            <a:avLst/>
          </a:prstGeom>
        </p:spPr>
      </p:pic>
      <p:sp>
        <p:nvSpPr>
          <p:cNvPr id="2" name="Rectangle 1"/>
          <p:cNvSpPr/>
          <p:nvPr/>
        </p:nvSpPr>
        <p:spPr>
          <a:xfrm>
            <a:off x="498060" y="2291023"/>
            <a:ext cx="4151762" cy="1323439"/>
          </a:xfrm>
          <a:prstGeom prst="rect">
            <a:avLst/>
          </a:prstGeom>
        </p:spPr>
        <p:txBody>
          <a:bodyPr wrap="square">
            <a:spAutoFit/>
          </a:bodyPr>
          <a:lstStyle/>
          <a:p>
            <a:r>
              <a:rPr lang="en-US" sz="2000" dirty="0">
                <a:solidFill>
                  <a:srgbClr val="FF0000"/>
                </a:solidFill>
                <a:latin typeface="Century Gothic" charset="0"/>
                <a:ea typeface="Century Gothic" charset="0"/>
                <a:cs typeface="Century Gothic" charset="0"/>
              </a:rPr>
              <a:t>One of the standard text books in colonial India….</a:t>
            </a:r>
          </a:p>
          <a:p>
            <a:endParaRPr lang="en-US" sz="2000" dirty="0">
              <a:solidFill>
                <a:srgbClr val="FF0000"/>
              </a:solidFill>
              <a:latin typeface="Century Gothic" charset="0"/>
              <a:ea typeface="Century Gothic" charset="0"/>
              <a:cs typeface="Century Gothic" charset="0"/>
            </a:endParaRPr>
          </a:p>
          <a:p>
            <a:r>
              <a:rPr lang="en-US" sz="2000" dirty="0">
                <a:solidFill>
                  <a:srgbClr val="FF0000"/>
                </a:solidFill>
                <a:latin typeface="Century Gothic" charset="0"/>
                <a:ea typeface="Century Gothic" charset="0"/>
                <a:cs typeface="Century Gothic" charset="0"/>
              </a:rPr>
              <a:t>Published in 1894</a:t>
            </a:r>
          </a:p>
        </p:txBody>
      </p:sp>
    </p:spTree>
    <p:extLst>
      <p:ext uri="{BB962C8B-B14F-4D97-AF65-F5344CB8AC3E}">
        <p14:creationId xmlns:p14="http://schemas.microsoft.com/office/powerpoint/2010/main" val="51707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778" y="508102"/>
            <a:ext cx="10972800" cy="1143000"/>
          </a:xfrm>
        </p:spPr>
        <p:txBody>
          <a:bodyPr>
            <a:normAutofit/>
          </a:bodyPr>
          <a:lstStyle/>
          <a:p>
            <a:r>
              <a:rPr lang="en-US" sz="2800" dirty="0"/>
              <a:t>Bannister Fletcher’s Politics of “History”</a:t>
            </a:r>
          </a:p>
        </p:txBody>
      </p:sp>
      <p:sp>
        <p:nvSpPr>
          <p:cNvPr id="3" name="Content Placeholder 2"/>
          <p:cNvSpPr>
            <a:spLocks noGrp="1"/>
          </p:cNvSpPr>
          <p:nvPr>
            <p:ph idx="1"/>
          </p:nvPr>
        </p:nvSpPr>
        <p:spPr>
          <a:xfrm>
            <a:off x="1752696" y="1651102"/>
            <a:ext cx="9176649" cy="4724292"/>
          </a:xfrm>
        </p:spPr>
        <p:txBody>
          <a:bodyPr>
            <a:normAutofit/>
          </a:bodyPr>
          <a:lstStyle/>
          <a:p>
            <a:pPr marL="0" indent="0">
              <a:buNone/>
            </a:pPr>
            <a:r>
              <a:rPr lang="en-US" sz="2000" dirty="0"/>
              <a:t>“During [the] long period architectural styles, by the test of evolution, fall naturally into two groups, viz. the Historical Styles, which, beginning in Egypt and Assyria, reached their highest development in Europe, and the Non-Historical Styles of Indian, Chinese, Japanese, Ancient American, and </a:t>
            </a:r>
            <a:r>
              <a:rPr lang="en-US" sz="2000" dirty="0" err="1"/>
              <a:t>Saracenic</a:t>
            </a:r>
            <a:r>
              <a:rPr lang="en-US" sz="2000" dirty="0"/>
              <a:t> architecture, which were independent of and exercised little influence on the main stream of architectural development.”</a:t>
            </a:r>
          </a:p>
          <a:p>
            <a:r>
              <a:rPr lang="en-US" sz="2000" dirty="0"/>
              <a:t>Bannister Fletcher, A History of Architecture, 3.</a:t>
            </a:r>
          </a:p>
        </p:txBody>
      </p:sp>
    </p:spTree>
    <p:extLst>
      <p:ext uri="{BB962C8B-B14F-4D97-AF65-F5344CB8AC3E}">
        <p14:creationId xmlns:p14="http://schemas.microsoft.com/office/powerpoint/2010/main" val="2338735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13878" y="0"/>
            <a:ext cx="5000625" cy="6838950"/>
          </a:xfrm>
          <a:prstGeom prst="rect">
            <a:avLst/>
          </a:prstGeom>
        </p:spPr>
      </p:pic>
    </p:spTree>
    <p:extLst>
      <p:ext uri="{BB962C8B-B14F-4D97-AF65-F5344CB8AC3E}">
        <p14:creationId xmlns:p14="http://schemas.microsoft.com/office/powerpoint/2010/main" val="5690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1"/>
            <a:ext cx="8229600" cy="1143000"/>
          </a:xfrm>
        </p:spPr>
        <p:txBody>
          <a:bodyPr>
            <a:normAutofit/>
          </a:bodyPr>
          <a:lstStyle/>
          <a:p>
            <a:r>
              <a:rPr lang="en-US" sz="2400" dirty="0"/>
              <a:t>The bias toward “monuments”</a:t>
            </a:r>
            <a:br>
              <a:rPr lang="en-US" sz="2400" dirty="0"/>
            </a:br>
            <a:endParaRPr lang="en-US" sz="2400" dirty="0"/>
          </a:p>
        </p:txBody>
      </p:sp>
      <p:pic>
        <p:nvPicPr>
          <p:cNvPr id="1026" name="Picture 2" descr="C:\Users\Morshed\Documents\Image Album\Historiography\Picture\Picture 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788030"/>
            <a:ext cx="7772400" cy="606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66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rshed\DOCUME~1\AD07C9~1\2014FO~1\DISNEY~1.12_\DISNEY~1\INDIAN~3\p.20 Thomas Daniell, Composition-Hindu and Moslem Architecture, 17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8272130" cy="62994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72131" y="5099132"/>
            <a:ext cx="6629400" cy="1200329"/>
          </a:xfrm>
          <a:prstGeom prst="rect">
            <a:avLst/>
          </a:prstGeom>
        </p:spPr>
        <p:txBody>
          <a:bodyPr wrap="square">
            <a:spAutoFit/>
          </a:bodyPr>
          <a:lstStyle/>
          <a:p>
            <a:r>
              <a:rPr lang="en-US" dirty="0">
                <a:solidFill>
                  <a:srgbClr val="FF0000"/>
                </a:solidFill>
                <a:latin typeface="Century Gothic" charset="0"/>
                <a:ea typeface="Century Gothic" charset="0"/>
                <a:cs typeface="Century Gothic" charset="0"/>
              </a:rPr>
              <a:t>Thomas </a:t>
            </a:r>
            <a:r>
              <a:rPr lang="en-US" dirty="0" err="1">
                <a:solidFill>
                  <a:srgbClr val="FF0000"/>
                </a:solidFill>
                <a:latin typeface="Century Gothic" charset="0"/>
                <a:ea typeface="Century Gothic" charset="0"/>
                <a:cs typeface="Century Gothic" charset="0"/>
              </a:rPr>
              <a:t>Daniell</a:t>
            </a:r>
            <a:r>
              <a:rPr lang="en-US" dirty="0">
                <a:solidFill>
                  <a:srgbClr val="FF0000"/>
                </a:solidFill>
                <a:latin typeface="Century Gothic" charset="0"/>
                <a:ea typeface="Century Gothic" charset="0"/>
                <a:cs typeface="Century Gothic" charset="0"/>
              </a:rPr>
              <a:t>, </a:t>
            </a:r>
          </a:p>
          <a:p>
            <a:r>
              <a:rPr lang="en-US" dirty="0">
                <a:solidFill>
                  <a:srgbClr val="FF0000"/>
                </a:solidFill>
                <a:latin typeface="Century Gothic" charset="0"/>
                <a:ea typeface="Century Gothic" charset="0"/>
                <a:cs typeface="Century Gothic" charset="0"/>
              </a:rPr>
              <a:t>Composition: </a:t>
            </a:r>
          </a:p>
          <a:p>
            <a:r>
              <a:rPr lang="en-US" dirty="0">
                <a:solidFill>
                  <a:srgbClr val="FF0000"/>
                </a:solidFill>
                <a:latin typeface="Century Gothic" charset="0"/>
                <a:ea typeface="Century Gothic" charset="0"/>
                <a:cs typeface="Century Gothic" charset="0"/>
              </a:rPr>
              <a:t>Hindu and Moslem Architecture, </a:t>
            </a:r>
          </a:p>
          <a:p>
            <a:r>
              <a:rPr lang="en-US" dirty="0">
                <a:solidFill>
                  <a:srgbClr val="FF0000"/>
                </a:solidFill>
                <a:latin typeface="Century Gothic" charset="0"/>
                <a:ea typeface="Century Gothic" charset="0"/>
                <a:cs typeface="Century Gothic" charset="0"/>
              </a:rPr>
              <a:t>1799</a:t>
            </a:r>
          </a:p>
        </p:txBody>
      </p:sp>
    </p:spTree>
    <p:extLst>
      <p:ext uri="{BB962C8B-B14F-4D97-AF65-F5344CB8AC3E}">
        <p14:creationId xmlns:p14="http://schemas.microsoft.com/office/powerpoint/2010/main" val="301560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9834" y="1280911"/>
            <a:ext cx="9202166" cy="803071"/>
          </a:xfrm>
        </p:spPr>
        <p:txBody>
          <a:bodyPr>
            <a:normAutofit/>
          </a:bodyPr>
          <a:lstStyle/>
          <a:p>
            <a:pPr marL="0" indent="0">
              <a:buNone/>
            </a:pPr>
            <a:r>
              <a:rPr lang="en-US" sz="2400" u="sng" dirty="0">
                <a:solidFill>
                  <a:srgbClr val="FF0000"/>
                </a:solidFill>
              </a:rPr>
              <a:t>The Advent of “Revisionist” Histories from the 1980s Onward</a:t>
            </a:r>
          </a:p>
        </p:txBody>
      </p:sp>
    </p:spTree>
    <p:extLst>
      <p:ext uri="{BB962C8B-B14F-4D97-AF65-F5344CB8AC3E}">
        <p14:creationId xmlns:p14="http://schemas.microsoft.com/office/powerpoint/2010/main" val="323494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94502" y="-9961"/>
            <a:ext cx="4415118" cy="6867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11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04445" y="0"/>
            <a:ext cx="4574286" cy="6858000"/>
          </a:xfrm>
          <a:prstGeom prst="rect">
            <a:avLst/>
          </a:prstGeom>
        </p:spPr>
      </p:pic>
    </p:spTree>
    <p:extLst>
      <p:ext uri="{BB962C8B-B14F-4D97-AF65-F5344CB8AC3E}">
        <p14:creationId xmlns:p14="http://schemas.microsoft.com/office/powerpoint/2010/main" val="2757729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542" t="5999" r="13381" b="4013"/>
          <a:stretch/>
        </p:blipFill>
        <p:spPr>
          <a:xfrm rot="5400000">
            <a:off x="-6231466" y="1249324"/>
            <a:ext cx="6188148" cy="4359349"/>
          </a:xfrm>
          <a:prstGeom prst="rect">
            <a:avLst/>
          </a:prstGeom>
        </p:spPr>
      </p:pic>
      <p:pic>
        <p:nvPicPr>
          <p:cNvPr id="5" name="Picture 4"/>
          <p:cNvPicPr>
            <a:picLocks noChangeAspect="1"/>
          </p:cNvPicPr>
          <p:nvPr/>
        </p:nvPicPr>
        <p:blipFill>
          <a:blip r:embed="rId4"/>
          <a:stretch>
            <a:fillRect/>
          </a:stretch>
        </p:blipFill>
        <p:spPr>
          <a:xfrm>
            <a:off x="6402444" y="1"/>
            <a:ext cx="4572000" cy="6858000"/>
          </a:xfrm>
          <a:prstGeom prst="rect">
            <a:avLst/>
          </a:prstGeom>
        </p:spPr>
      </p:pic>
      <p:pic>
        <p:nvPicPr>
          <p:cNvPr id="2" name="Picture 1"/>
          <p:cNvPicPr>
            <a:picLocks noChangeAspect="1"/>
          </p:cNvPicPr>
          <p:nvPr/>
        </p:nvPicPr>
        <p:blipFill>
          <a:blip r:embed="rId5"/>
          <a:stretch>
            <a:fillRect/>
          </a:stretch>
        </p:blipFill>
        <p:spPr>
          <a:xfrm>
            <a:off x="1091049" y="0"/>
            <a:ext cx="4658967" cy="6858000"/>
          </a:xfrm>
          <a:prstGeom prst="rect">
            <a:avLst/>
          </a:prstGeom>
        </p:spPr>
      </p:pic>
    </p:spTree>
    <p:extLst>
      <p:ext uri="{BB962C8B-B14F-4D97-AF65-F5344CB8AC3E}">
        <p14:creationId xmlns:p14="http://schemas.microsoft.com/office/powerpoint/2010/main" val="62986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5923" y="1478605"/>
            <a:ext cx="9586609" cy="4579466"/>
          </a:xfrm>
        </p:spPr>
        <p:txBody>
          <a:bodyPr>
            <a:normAutofit fontScale="92500" lnSpcReduction="20000"/>
          </a:bodyPr>
          <a:lstStyle/>
          <a:p>
            <a:r>
              <a:rPr lang="en-US" sz="2000" dirty="0">
                <a:latin typeface="Century Gothic" charset="0"/>
                <a:ea typeface="Century Gothic" charset="0"/>
                <a:cs typeface="Century Gothic" charset="0"/>
              </a:rPr>
              <a:t>In 1947, the year of the Indian Partition, there were 3 schools of architecture in India and one in (West) Pakistan. None in East Pakistan.</a:t>
            </a:r>
          </a:p>
          <a:p>
            <a:endParaRPr lang="en-US" sz="2000" dirty="0">
              <a:latin typeface="Century Gothic" charset="0"/>
              <a:ea typeface="Century Gothic" charset="0"/>
              <a:cs typeface="Century Gothic" charset="0"/>
            </a:endParaRPr>
          </a:p>
          <a:p>
            <a:pPr lvl="0"/>
            <a:r>
              <a:rPr lang="en-US" sz="2000" dirty="0">
                <a:latin typeface="Century Gothic" charset="0"/>
                <a:ea typeface="Century Gothic" charset="0"/>
                <a:cs typeface="Century Gothic" charset="0"/>
              </a:rPr>
              <a:t>These schools began mostly as hands-on, craft training institutes in the mid-nineteenth century. </a:t>
            </a:r>
          </a:p>
          <a:p>
            <a:pPr lvl="0"/>
            <a:endParaRPr lang="en-US" sz="2000" dirty="0">
              <a:latin typeface="Century Gothic" charset="0"/>
              <a:ea typeface="Century Gothic" charset="0"/>
              <a:cs typeface="Century Gothic" charset="0"/>
            </a:endParaRPr>
          </a:p>
          <a:p>
            <a:pPr lvl="0"/>
            <a:r>
              <a:rPr lang="en-US" sz="2000" dirty="0">
                <a:latin typeface="Century Gothic" charset="0"/>
                <a:ea typeface="Century Gothic" charset="0"/>
                <a:cs typeface="Century Gothic" charset="0"/>
              </a:rPr>
              <a:t>Examples: Sir J.J. School of Art in Mumbai in 1857 and the New School of Art in Lahore in 1875.</a:t>
            </a:r>
          </a:p>
          <a:p>
            <a:pPr lvl="0"/>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Architecture programs were modeled after those in Britain and the United States.</a:t>
            </a:r>
          </a:p>
          <a:p>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Architectural history courses were based on how the British "discovered" the art and architecture of South Asia (formation of the Asiatic Society in 1784; the Archaeological Survey of India in 1870)</a:t>
            </a:r>
          </a:p>
          <a:p>
            <a:pPr lvl="0"/>
            <a:endParaRPr lang="en-US" sz="2000" dirty="0">
              <a:latin typeface="Century Gothic" charset="0"/>
              <a:ea typeface="Century Gothic" charset="0"/>
              <a:cs typeface="Century Gothic" charset="0"/>
            </a:endParaRPr>
          </a:p>
          <a:p>
            <a:endParaRPr lang="en-US" sz="2000" dirty="0">
              <a:latin typeface="Century Gothic" charset="0"/>
              <a:ea typeface="Century Gothic" charset="0"/>
              <a:cs typeface="Century Gothic" charset="0"/>
            </a:endParaRPr>
          </a:p>
        </p:txBody>
      </p:sp>
      <p:sp>
        <p:nvSpPr>
          <p:cNvPr id="2" name="Rectangle 1"/>
          <p:cNvSpPr/>
          <p:nvPr/>
        </p:nvSpPr>
        <p:spPr>
          <a:xfrm>
            <a:off x="1680723" y="564205"/>
            <a:ext cx="10252953" cy="461665"/>
          </a:xfrm>
          <a:prstGeom prst="rect">
            <a:avLst/>
          </a:prstGeom>
        </p:spPr>
        <p:txBody>
          <a:bodyPr wrap="square">
            <a:spAutoFit/>
          </a:bodyPr>
          <a:lstStyle/>
          <a:p>
            <a:r>
              <a:rPr lang="en-US" sz="2400" dirty="0">
                <a:solidFill>
                  <a:srgbClr val="FF0000"/>
                </a:solidFill>
                <a:latin typeface="Century Gothic" charset="0"/>
                <a:ea typeface="Century Gothic" charset="0"/>
                <a:cs typeface="Century Gothic" charset="0"/>
              </a:rPr>
              <a:t>History of Architectural Education in the Indian Subcontinent</a:t>
            </a:r>
          </a:p>
        </p:txBody>
      </p:sp>
    </p:spTree>
    <p:extLst>
      <p:ext uri="{BB962C8B-B14F-4D97-AF65-F5344CB8AC3E}">
        <p14:creationId xmlns:p14="http://schemas.microsoft.com/office/powerpoint/2010/main" val="1103475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0533" y="0"/>
            <a:ext cx="4532278" cy="6895142"/>
          </a:xfrm>
          <a:prstGeom prst="rect">
            <a:avLst/>
          </a:prstGeom>
        </p:spPr>
      </p:pic>
      <p:sp>
        <p:nvSpPr>
          <p:cNvPr id="5" name="Rectangle 4"/>
          <p:cNvSpPr/>
          <p:nvPr/>
        </p:nvSpPr>
        <p:spPr>
          <a:xfrm>
            <a:off x="6409765" y="2293409"/>
            <a:ext cx="5208494" cy="2308324"/>
          </a:xfrm>
          <a:prstGeom prst="rect">
            <a:avLst/>
          </a:prstGeom>
        </p:spPr>
        <p:txBody>
          <a:bodyPr wrap="square">
            <a:spAutoFit/>
          </a:bodyPr>
          <a:lstStyle/>
          <a:p>
            <a:r>
              <a:rPr lang="en-US" sz="2400" dirty="0">
                <a:solidFill>
                  <a:schemeClr val="bg1"/>
                </a:solidFill>
              </a:rPr>
              <a:t>The argument of this book (published in 2002) helps demythologize the binary opposition between colonial powers and colonized societies. It is more like a chemical chain reaction with all kinds of unexpected developments. </a:t>
            </a:r>
          </a:p>
        </p:txBody>
      </p:sp>
    </p:spTree>
    <p:extLst>
      <p:ext uri="{BB962C8B-B14F-4D97-AF65-F5344CB8AC3E}">
        <p14:creationId xmlns:p14="http://schemas.microsoft.com/office/powerpoint/2010/main" val="176101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658" y="1235770"/>
            <a:ext cx="10456426" cy="4216539"/>
          </a:xfrm>
          <a:prstGeom prst="rect">
            <a:avLst/>
          </a:prstGeom>
        </p:spPr>
        <p:txBody>
          <a:bodyPr wrap="square">
            <a:spAutoFit/>
          </a:bodyPr>
          <a:lstStyle/>
          <a:p>
            <a:r>
              <a:rPr lang="en-US" sz="2400" b="1" dirty="0">
                <a:solidFill>
                  <a:srgbClr val="FF0000"/>
                </a:solidFill>
                <a:latin typeface="Century Gothic" charset="0"/>
                <a:ea typeface="Century Gothic" charset="0"/>
                <a:cs typeface="Century Gothic" charset="0"/>
              </a:rPr>
              <a:t>A few key questions raised with regards to architectural survey courses in professional architectural schools</a:t>
            </a:r>
          </a:p>
          <a:p>
            <a:endParaRPr lang="en-US" sz="2000" dirty="0">
              <a:latin typeface="Century Gothic" charset="0"/>
              <a:ea typeface="Century Gothic" charset="0"/>
              <a:cs typeface="Century Gothic" charset="0"/>
            </a:endParaRPr>
          </a:p>
          <a:p>
            <a:pPr marL="457200" indent="-457200">
              <a:buFont typeface="Arial" charset="0"/>
              <a:buChar char="•"/>
            </a:pPr>
            <a:r>
              <a:rPr lang="en-US" sz="2000" dirty="0">
                <a:latin typeface="Century Gothic" charset="0"/>
                <a:ea typeface="Century Gothic" charset="0"/>
                <a:cs typeface="Century Gothic" charset="0"/>
              </a:rPr>
              <a:t>How does one write architectural histories that minimize the problems of Eurocentrism, while not diminishing differences between cultural practices?</a:t>
            </a:r>
          </a:p>
          <a:p>
            <a:pPr marL="342900" indent="-342900">
              <a:buFont typeface="Arial" charset="0"/>
              <a:buChar char="•"/>
            </a:pPr>
            <a:endParaRPr lang="en-US" sz="2000" dirty="0">
              <a:latin typeface="Century Gothic" charset="0"/>
              <a:ea typeface="Century Gothic" charset="0"/>
              <a:cs typeface="Century Gothic" charset="0"/>
            </a:endParaRPr>
          </a:p>
          <a:p>
            <a:pPr marL="457200" indent="-457200">
              <a:buFont typeface="Arial" charset="0"/>
              <a:buChar char="•"/>
            </a:pPr>
            <a:r>
              <a:rPr lang="en-US" sz="2000" dirty="0">
                <a:latin typeface="Century Gothic" charset="0"/>
                <a:ea typeface="Century Gothic" charset="0"/>
                <a:cs typeface="Century Gothic" charset="0"/>
              </a:rPr>
              <a:t>How to write histories without a Eurocentric teleology?</a:t>
            </a:r>
          </a:p>
          <a:p>
            <a:pPr marL="457200" indent="-457200">
              <a:buFont typeface="Arial" charset="0"/>
              <a:buChar char="•"/>
            </a:pPr>
            <a:r>
              <a:rPr lang="en-US" sz="2000" dirty="0">
                <a:latin typeface="Century Gothic" charset="0"/>
                <a:ea typeface="Century Gothic" charset="0"/>
                <a:cs typeface="Century Gothic" charset="0"/>
              </a:rPr>
              <a:t>How could one be inclusive of different building practices and at the same time demonstrate their interrelationship through a global network of trading routes, cultural exchanges, military conquest, pilgrimage routes, etc.?</a:t>
            </a:r>
          </a:p>
          <a:p>
            <a:pPr marL="457200" indent="-457200">
              <a:buFontTx/>
              <a:buChar char="-"/>
            </a:pPr>
            <a:endParaRPr lang="en-US" sz="2000" dirty="0">
              <a:latin typeface="Century Gothic" charset="0"/>
              <a:ea typeface="Century Gothic" charset="0"/>
              <a:cs typeface="Century Gothic" charset="0"/>
            </a:endParaRPr>
          </a:p>
          <a:p>
            <a:endParaRPr lang="en-US" sz="2000" dirty="0">
              <a:latin typeface="Century Gothic" charset="0"/>
              <a:ea typeface="Century Gothic" charset="0"/>
              <a:cs typeface="Century Gothic" charset="0"/>
            </a:endParaRPr>
          </a:p>
          <a:p>
            <a:endParaRPr lang="en-US" sz="2000" dirty="0">
              <a:latin typeface="Century Gothic" charset="0"/>
              <a:ea typeface="Century Gothic" charset="0"/>
              <a:cs typeface="Century Gothic" charset="0"/>
            </a:endParaRPr>
          </a:p>
        </p:txBody>
      </p:sp>
    </p:spTree>
    <p:extLst>
      <p:ext uri="{BB962C8B-B14F-4D97-AF65-F5344CB8AC3E}">
        <p14:creationId xmlns:p14="http://schemas.microsoft.com/office/powerpoint/2010/main" val="3092013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2400" u="sng" dirty="0">
              <a:solidFill>
                <a:srgbClr val="FF0000"/>
              </a:solidFill>
            </a:endParaRPr>
          </a:p>
          <a:p>
            <a:pPr marL="0" indent="0" algn="ctr">
              <a:buNone/>
            </a:pPr>
            <a:r>
              <a:rPr lang="en-US" sz="2400" u="sng" dirty="0">
                <a:solidFill>
                  <a:srgbClr val="FF0000"/>
                </a:solidFill>
              </a:rPr>
              <a:t>Intellectual Responses to the historiographic problems of Eurocentrism in architectural history survey books </a:t>
            </a:r>
          </a:p>
        </p:txBody>
      </p:sp>
    </p:spTree>
    <p:extLst>
      <p:ext uri="{BB962C8B-B14F-4D97-AF65-F5344CB8AC3E}">
        <p14:creationId xmlns:p14="http://schemas.microsoft.com/office/powerpoint/2010/main" val="4107053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66890" y="0"/>
            <a:ext cx="5253296" cy="6858000"/>
          </a:xfrm>
          <a:prstGeom prst="rect">
            <a:avLst/>
          </a:prstGeom>
        </p:spPr>
      </p:pic>
    </p:spTree>
    <p:extLst>
      <p:ext uri="{BB962C8B-B14F-4D97-AF65-F5344CB8AC3E}">
        <p14:creationId xmlns:p14="http://schemas.microsoft.com/office/powerpoint/2010/main" val="4043329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9884" y="846745"/>
            <a:ext cx="1930337" cy="3693319"/>
          </a:xfrm>
          <a:prstGeom prst="rect">
            <a:avLst/>
          </a:prstGeom>
          <a:noFill/>
        </p:spPr>
        <p:txBody>
          <a:bodyPr wrap="none" rtlCol="0">
            <a:spAutoFit/>
          </a:bodyPr>
          <a:lstStyle/>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Architecture of </a:t>
            </a:r>
          </a:p>
          <a:p>
            <a:pPr defTabSz="457200" fontAlgn="base">
              <a:spcBef>
                <a:spcPct val="0"/>
              </a:spcBef>
              <a:spcAft>
                <a:spcPct val="0"/>
              </a:spcAft>
            </a:pPr>
            <a:endParaRPr lang="en-US" dirty="0">
              <a:solidFill>
                <a:prstClr val="black"/>
              </a:solidFill>
              <a:latin typeface="Century Gothic" charset="0"/>
              <a:ea typeface="Century Gothic" charset="0"/>
              <a:cs typeface="Century Gothic" charset="0"/>
            </a:endParaRP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Ancient Egypt</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Mesopotamia</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Greece</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Rome</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Middle Ages</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Renaissance</a:t>
            </a:r>
          </a:p>
          <a:p>
            <a:pPr defTabSz="457200" fontAlgn="base">
              <a:spcBef>
                <a:spcPct val="0"/>
              </a:spcBef>
              <a:spcAft>
                <a:spcPct val="0"/>
              </a:spcAft>
            </a:pPr>
            <a:r>
              <a:rPr lang="en-US" dirty="0">
                <a:solidFill>
                  <a:prstClr val="black"/>
                </a:solidFill>
                <a:latin typeface="Century Gothic" charset="0"/>
                <a:ea typeface="Century Gothic" charset="0"/>
                <a:cs typeface="Century Gothic" charset="0"/>
              </a:rPr>
              <a:t>Modernism</a:t>
            </a:r>
          </a:p>
          <a:p>
            <a:pPr defTabSz="457200" fontAlgn="base">
              <a:spcBef>
                <a:spcPct val="0"/>
              </a:spcBef>
              <a:spcAft>
                <a:spcPct val="0"/>
              </a:spcAft>
            </a:pPr>
            <a:endParaRPr lang="en-US" dirty="0">
              <a:solidFill>
                <a:prstClr val="black"/>
              </a:solidFill>
              <a:latin typeface="Century Gothic" charset="0"/>
              <a:ea typeface="Century Gothic" charset="0"/>
              <a:cs typeface="Century Gothic" charset="0"/>
            </a:endParaRPr>
          </a:p>
          <a:p>
            <a:pPr defTabSz="457200" fontAlgn="base">
              <a:spcBef>
                <a:spcPct val="0"/>
              </a:spcBef>
              <a:spcAft>
                <a:spcPct val="0"/>
              </a:spcAft>
            </a:pPr>
            <a:r>
              <a:rPr lang="en-US" sz="3600" dirty="0">
                <a:solidFill>
                  <a:prstClr val="black"/>
                </a:solidFill>
                <a:latin typeface="Century Gothic" charset="0"/>
                <a:ea typeface="Century Gothic" charset="0"/>
                <a:cs typeface="Century Gothic" charset="0"/>
              </a:rPr>
              <a:t> </a:t>
            </a:r>
            <a:endParaRPr lang="en-US" dirty="0">
              <a:solidFill>
                <a:prstClr val="black"/>
              </a:solidFill>
              <a:latin typeface="Century Gothic" charset="0"/>
              <a:ea typeface="Century Gothic" charset="0"/>
              <a:cs typeface="Century Gothic" charset="0"/>
            </a:endParaRPr>
          </a:p>
          <a:p>
            <a:pPr defTabSz="457200" fontAlgn="base">
              <a:spcBef>
                <a:spcPct val="0"/>
              </a:spcBef>
              <a:spcAft>
                <a:spcPct val="0"/>
              </a:spcAft>
            </a:pPr>
            <a:endParaRPr lang="en-US" dirty="0">
              <a:solidFill>
                <a:prstClr val="black"/>
              </a:solidFill>
              <a:latin typeface="Century Gothic" charset="0"/>
              <a:ea typeface="Century Gothic" charset="0"/>
              <a:cs typeface="Century Gothic" charset="0"/>
            </a:endParaRPr>
          </a:p>
        </p:txBody>
      </p:sp>
      <p:cxnSp>
        <p:nvCxnSpPr>
          <p:cNvPr id="7" name="Straight Connector 6"/>
          <p:cNvCxnSpPr/>
          <p:nvPr/>
        </p:nvCxnSpPr>
        <p:spPr>
          <a:xfrm>
            <a:off x="3192495" y="846745"/>
            <a:ext cx="4382894" cy="288889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192496" y="846745"/>
            <a:ext cx="4385877" cy="3027252"/>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875634" y="5038850"/>
            <a:ext cx="4951219" cy="738664"/>
          </a:xfrm>
          <a:prstGeom prst="rect">
            <a:avLst/>
          </a:prstGeom>
          <a:effectLst/>
        </p:spPr>
        <p:txBody>
          <a:bodyPr wrap="square">
            <a:spAutoFit/>
          </a:bodyPr>
          <a:lstStyle/>
          <a:p>
            <a:pPr defTabSz="457200" fontAlgn="base">
              <a:spcBef>
                <a:spcPct val="0"/>
              </a:spcBef>
              <a:spcAft>
                <a:spcPct val="0"/>
              </a:spcAft>
            </a:pPr>
            <a:r>
              <a:rPr lang="en-US" sz="2400" dirty="0">
                <a:solidFill>
                  <a:srgbClr val="FF0000"/>
                </a:solidFill>
                <a:latin typeface="Century Gothic" charset="0"/>
                <a:ea typeface="Century Gothic" charset="0"/>
                <a:cs typeface="Century Gothic" charset="0"/>
              </a:rPr>
              <a:t>NOT GLOBAL HISTORY</a:t>
            </a:r>
          </a:p>
          <a:p>
            <a:pPr defTabSz="457200" fontAlgn="base">
              <a:spcBef>
                <a:spcPct val="0"/>
              </a:spcBef>
              <a:spcAft>
                <a:spcPct val="0"/>
              </a:spcAft>
            </a:pPr>
            <a:endParaRPr lang="en-US" dirty="0">
              <a:solidFill>
                <a:prstClr val="black"/>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942884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0325" y="722222"/>
            <a:ext cx="2121093" cy="6247864"/>
          </a:xfrm>
          <a:prstGeom prst="rect">
            <a:avLst/>
          </a:prstGeom>
          <a:noFill/>
        </p:spPr>
        <p:txBody>
          <a:bodyPr wrap="none" rtlCol="0">
            <a:spAutoFit/>
          </a:bodyPr>
          <a:lstStyle/>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Architecture of </a:t>
            </a: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Ancient Egypt</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Greece</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Rome</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Middle Ages</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Renaissance</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Modernism</a:t>
            </a: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   + </a:t>
            </a: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China</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India</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Asia</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Japan</a:t>
            </a: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Nigeria</a:t>
            </a: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a:p>
            <a:pPr algn="ctr" defTabSz="457200" fontAlgn="base">
              <a:spcBef>
                <a:spcPct val="0"/>
              </a:spcBef>
              <a:spcAft>
                <a:spcPct val="0"/>
              </a:spcAft>
            </a:pPr>
            <a:r>
              <a:rPr lang="en-US" sz="2000" dirty="0">
                <a:solidFill>
                  <a:srgbClr val="FF0000"/>
                </a:solidFill>
                <a:latin typeface="Century Gothic" charset="0"/>
                <a:ea typeface="Century Gothic" charset="0"/>
                <a:cs typeface="Century Gothic" charset="0"/>
              </a:rPr>
              <a:t>Etc.</a:t>
            </a: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a:p>
            <a:pPr algn="ctr" defTabSz="457200" fontAlgn="base">
              <a:spcBef>
                <a:spcPct val="0"/>
              </a:spcBef>
              <a:spcAft>
                <a:spcPct val="0"/>
              </a:spcAft>
            </a:pPr>
            <a:endParaRPr lang="en-US" sz="2000" dirty="0">
              <a:solidFill>
                <a:srgbClr val="FF0000"/>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994183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260" y="274638"/>
            <a:ext cx="12242520" cy="6343334"/>
          </a:xfrm>
        </p:spPr>
      </p:pic>
    </p:spTree>
    <p:extLst>
      <p:ext uri="{BB962C8B-B14F-4D97-AF65-F5344CB8AC3E}">
        <p14:creationId xmlns:p14="http://schemas.microsoft.com/office/powerpoint/2010/main" val="1492478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308" t="8772" r="5488" b="7718"/>
          <a:stretch/>
        </p:blipFill>
        <p:spPr>
          <a:xfrm>
            <a:off x="2286001" y="-1"/>
            <a:ext cx="7507705" cy="6819977"/>
          </a:xfrm>
          <a:prstGeom prst="rect">
            <a:avLst/>
          </a:prstGeom>
        </p:spPr>
      </p:pic>
    </p:spTree>
    <p:extLst>
      <p:ext uri="{BB962C8B-B14F-4D97-AF65-F5344CB8AC3E}">
        <p14:creationId xmlns:p14="http://schemas.microsoft.com/office/powerpoint/2010/main" val="3651407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389" y="-601580"/>
            <a:ext cx="13608673" cy="7823503"/>
          </a:xfrm>
          <a:prstGeom prst="rect">
            <a:avLst/>
          </a:prstGeom>
        </p:spPr>
      </p:pic>
    </p:spTree>
    <p:extLst>
      <p:ext uri="{BB962C8B-B14F-4D97-AF65-F5344CB8AC3E}">
        <p14:creationId xmlns:p14="http://schemas.microsoft.com/office/powerpoint/2010/main" val="1372173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9880" y="0"/>
            <a:ext cx="9115261" cy="6833842"/>
          </a:xfrm>
          <a:prstGeom prst="rect">
            <a:avLst/>
          </a:prstGeom>
        </p:spPr>
      </p:pic>
      <p:sp>
        <p:nvSpPr>
          <p:cNvPr id="3" name="Rectangle 2"/>
          <p:cNvSpPr/>
          <p:nvPr/>
        </p:nvSpPr>
        <p:spPr>
          <a:xfrm>
            <a:off x="758239" y="5510403"/>
            <a:ext cx="2091641" cy="1323439"/>
          </a:xfrm>
          <a:prstGeom prst="rect">
            <a:avLst/>
          </a:prstGeom>
        </p:spPr>
        <p:txBody>
          <a:bodyPr wrap="square">
            <a:spAutoFit/>
          </a:bodyPr>
          <a:lstStyle/>
          <a:p>
            <a:pPr algn="r"/>
            <a:r>
              <a:rPr lang="en-US" sz="2000" dirty="0">
                <a:solidFill>
                  <a:srgbClr val="FF0000"/>
                </a:solidFill>
                <a:latin typeface="Century Gothic" charset="0"/>
                <a:ea typeface="Century Gothic" charset="0"/>
                <a:cs typeface="Century Gothic" charset="0"/>
              </a:rPr>
              <a:t>Trade routes from the Indus Valley to Mesopotamia</a:t>
            </a:r>
          </a:p>
        </p:txBody>
      </p:sp>
    </p:spTree>
    <p:extLst>
      <p:ext uri="{BB962C8B-B14F-4D97-AF65-F5344CB8AC3E}">
        <p14:creationId xmlns:p14="http://schemas.microsoft.com/office/powerpoint/2010/main" val="36169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507" y="1595336"/>
            <a:ext cx="9745493" cy="4154984"/>
          </a:xfrm>
          <a:prstGeom prst="rect">
            <a:avLst/>
          </a:prstGeom>
        </p:spPr>
        <p:txBody>
          <a:bodyPr wrap="square">
            <a:spAutoFit/>
          </a:bodyPr>
          <a:lstStyle/>
          <a:p>
            <a:r>
              <a:rPr lang="en-US" sz="2400" dirty="0">
                <a:latin typeface="Century Gothic" charset="0"/>
                <a:ea typeface="Century Gothic" charset="0"/>
                <a:cs typeface="Century Gothic" charset="0"/>
              </a:rPr>
              <a:t>James Fergusson's History of Indian and Eastern Architecture (1876)</a:t>
            </a:r>
          </a:p>
          <a:p>
            <a:endParaRPr lang="en-US" sz="2400" dirty="0">
              <a:latin typeface="Century Gothic" charset="0"/>
              <a:ea typeface="Century Gothic" charset="0"/>
              <a:cs typeface="Century Gothic" charset="0"/>
            </a:endParaRPr>
          </a:p>
          <a:p>
            <a:r>
              <a:rPr lang="en-US" sz="2400" dirty="0">
                <a:latin typeface="Century Gothic" charset="0"/>
                <a:ea typeface="Century Gothic" charset="0"/>
                <a:cs typeface="Century Gothic" charset="0"/>
              </a:rPr>
              <a:t>Percy Brown's Indian Architecture (vol. 1, Buddhist and Hindu Periods, vol. 2, Islamic Period) (1942) </a:t>
            </a:r>
          </a:p>
          <a:p>
            <a:endParaRPr lang="en-US" sz="2400" dirty="0">
              <a:latin typeface="Century Gothic" charset="0"/>
              <a:ea typeface="Century Gothic" charset="0"/>
              <a:cs typeface="Century Gothic" charset="0"/>
            </a:endParaRPr>
          </a:p>
          <a:p>
            <a:r>
              <a:rPr lang="en-US" sz="2400" dirty="0">
                <a:latin typeface="Century Gothic" charset="0"/>
                <a:ea typeface="Century Gothic" charset="0"/>
                <a:cs typeface="Century Gothic" charset="0"/>
              </a:rPr>
              <a:t>Satish Grover's The Architecture of India (vol. 1, Buddhist and Hindu, vol. 2, Islamic)</a:t>
            </a:r>
          </a:p>
          <a:p>
            <a:endParaRPr lang="en-US" sz="2400" dirty="0">
              <a:latin typeface="Century Gothic" charset="0"/>
              <a:ea typeface="Century Gothic" charset="0"/>
              <a:cs typeface="Century Gothic" charset="0"/>
            </a:endParaRPr>
          </a:p>
          <a:p>
            <a:r>
              <a:rPr lang="en-US" sz="2400" dirty="0">
                <a:latin typeface="Century Gothic" charset="0"/>
                <a:ea typeface="Century Gothic" charset="0"/>
                <a:cs typeface="Century Gothic" charset="0"/>
              </a:rPr>
              <a:t>- Brown draws heavily on Fergusson</a:t>
            </a:r>
          </a:p>
          <a:p>
            <a:r>
              <a:rPr lang="en-US" sz="2400" dirty="0">
                <a:latin typeface="Century Gothic" charset="0"/>
                <a:ea typeface="Century Gothic" charset="0"/>
                <a:cs typeface="Century Gothic" charset="0"/>
              </a:rPr>
              <a:t>- Grover offers a somewhat more spatial interpretation of Brown </a:t>
            </a:r>
          </a:p>
        </p:txBody>
      </p:sp>
      <p:sp>
        <p:nvSpPr>
          <p:cNvPr id="5" name="Rectangle 4"/>
          <p:cNvSpPr/>
          <p:nvPr/>
        </p:nvSpPr>
        <p:spPr>
          <a:xfrm>
            <a:off x="381001" y="350197"/>
            <a:ext cx="11811000" cy="830997"/>
          </a:xfrm>
          <a:prstGeom prst="rect">
            <a:avLst/>
          </a:prstGeom>
        </p:spPr>
        <p:txBody>
          <a:bodyPr wrap="square">
            <a:spAutoFit/>
          </a:bodyPr>
          <a:lstStyle/>
          <a:p>
            <a:r>
              <a:rPr lang="en-US" sz="2400" i="1" dirty="0">
                <a:solidFill>
                  <a:srgbClr val="FF0000"/>
                </a:solidFill>
                <a:latin typeface="Century Gothic" charset="0"/>
                <a:ea typeface="Century Gothic" charset="0"/>
                <a:cs typeface="Century Gothic" charset="0"/>
              </a:rPr>
              <a:t>Some “standard” works that created the pedagogical models of architectural history surveys in the Indian Subcontinent</a:t>
            </a:r>
          </a:p>
        </p:txBody>
      </p:sp>
    </p:spTree>
    <p:extLst>
      <p:ext uri="{BB962C8B-B14F-4D97-AF65-F5344CB8AC3E}">
        <p14:creationId xmlns:p14="http://schemas.microsoft.com/office/powerpoint/2010/main" val="4038971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281" y="-1"/>
            <a:ext cx="7200601" cy="6858001"/>
          </a:xfrm>
          <a:prstGeom prst="rect">
            <a:avLst/>
          </a:prstGeom>
        </p:spPr>
      </p:pic>
    </p:spTree>
    <p:extLst>
      <p:ext uri="{BB962C8B-B14F-4D97-AF65-F5344CB8AC3E}">
        <p14:creationId xmlns:p14="http://schemas.microsoft.com/office/powerpoint/2010/main" val="3996374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939" y="0"/>
            <a:ext cx="4280948" cy="6858000"/>
          </a:xfrm>
          <a:prstGeom prst="rect">
            <a:avLst/>
          </a:prstGeom>
        </p:spPr>
      </p:pic>
      <p:sp>
        <p:nvSpPr>
          <p:cNvPr id="2" name="Rectangle 1"/>
          <p:cNvSpPr/>
          <p:nvPr/>
        </p:nvSpPr>
        <p:spPr>
          <a:xfrm>
            <a:off x="621743" y="5467537"/>
            <a:ext cx="3264035" cy="461665"/>
          </a:xfrm>
          <a:prstGeom prst="rect">
            <a:avLst/>
          </a:prstGeom>
        </p:spPr>
        <p:txBody>
          <a:bodyPr wrap="none">
            <a:spAutoFit/>
          </a:bodyPr>
          <a:lstStyle/>
          <a:p>
            <a:r>
              <a:rPr lang="en-US" sz="2400" dirty="0">
                <a:solidFill>
                  <a:srgbClr val="FF0000"/>
                </a:solidFill>
                <a:latin typeface="Century Gothic" charset="0"/>
                <a:ea typeface="Century Gothic" charset="0"/>
                <a:cs typeface="Century Gothic" charset="0"/>
              </a:rPr>
              <a:t>The fusion of cultures</a:t>
            </a:r>
          </a:p>
        </p:txBody>
      </p:sp>
    </p:spTree>
    <p:extLst>
      <p:ext uri="{BB962C8B-B14F-4D97-AF65-F5344CB8AC3E}">
        <p14:creationId xmlns:p14="http://schemas.microsoft.com/office/powerpoint/2010/main" val="149454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211" y="-1"/>
            <a:ext cx="7323189" cy="6858001"/>
          </a:xfrm>
          <a:prstGeom prst="rect">
            <a:avLst/>
          </a:prstGeom>
        </p:spPr>
      </p:pic>
      <p:sp>
        <p:nvSpPr>
          <p:cNvPr id="2" name="Rectangle 1"/>
          <p:cNvSpPr/>
          <p:nvPr/>
        </p:nvSpPr>
        <p:spPr>
          <a:xfrm>
            <a:off x="241821" y="5574580"/>
            <a:ext cx="3871573" cy="461665"/>
          </a:xfrm>
          <a:prstGeom prst="rect">
            <a:avLst/>
          </a:prstGeom>
        </p:spPr>
        <p:txBody>
          <a:bodyPr wrap="none">
            <a:spAutoFit/>
          </a:bodyPr>
          <a:lstStyle/>
          <a:p>
            <a:r>
              <a:rPr lang="en-US" sz="2400" dirty="0">
                <a:solidFill>
                  <a:srgbClr val="FF0000"/>
                </a:solidFill>
                <a:latin typeface="Century Gothic" charset="0"/>
                <a:ea typeface="Century Gothic" charset="0"/>
                <a:cs typeface="Century Gothic" charset="0"/>
              </a:rPr>
              <a:t>Early imperial hegemony</a:t>
            </a:r>
          </a:p>
        </p:txBody>
      </p:sp>
    </p:spTree>
    <p:extLst>
      <p:ext uri="{BB962C8B-B14F-4D97-AF65-F5344CB8AC3E}">
        <p14:creationId xmlns:p14="http://schemas.microsoft.com/office/powerpoint/2010/main" val="35542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502" r="3353" b="2807"/>
          <a:stretch/>
        </p:blipFill>
        <p:spPr>
          <a:xfrm>
            <a:off x="5631097" y="0"/>
            <a:ext cx="6560903" cy="6858000"/>
          </a:xfrm>
          <a:prstGeom prst="rect">
            <a:avLst/>
          </a:prstGeom>
        </p:spPr>
      </p:pic>
      <p:sp>
        <p:nvSpPr>
          <p:cNvPr id="3" name="Rectangle 2"/>
          <p:cNvSpPr/>
          <p:nvPr/>
        </p:nvSpPr>
        <p:spPr>
          <a:xfrm>
            <a:off x="3329599" y="5403032"/>
            <a:ext cx="2301498" cy="1200329"/>
          </a:xfrm>
          <a:prstGeom prst="rect">
            <a:avLst/>
          </a:prstGeom>
        </p:spPr>
        <p:txBody>
          <a:bodyPr wrap="square">
            <a:spAutoFit/>
          </a:bodyPr>
          <a:lstStyle/>
          <a:p>
            <a:pPr algn="r"/>
            <a:r>
              <a:rPr lang="en-US" sz="2400" dirty="0">
                <a:solidFill>
                  <a:srgbClr val="FF0000"/>
                </a:solidFill>
                <a:latin typeface="Century Gothic" charset="0"/>
                <a:ea typeface="Century Gothic" charset="0"/>
                <a:cs typeface="Century Gothic" charset="0"/>
              </a:rPr>
              <a:t>Ancient Architectural Theory</a:t>
            </a:r>
          </a:p>
        </p:txBody>
      </p:sp>
    </p:spTree>
    <p:extLst>
      <p:ext uri="{BB962C8B-B14F-4D97-AF65-F5344CB8AC3E}">
        <p14:creationId xmlns:p14="http://schemas.microsoft.com/office/powerpoint/2010/main" val="790883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821" y="0"/>
            <a:ext cx="8936358" cy="6858000"/>
          </a:xfrm>
          <a:prstGeom prst="rect">
            <a:avLst/>
          </a:prstGeom>
        </p:spPr>
      </p:pic>
    </p:spTree>
    <p:extLst>
      <p:ext uri="{BB962C8B-B14F-4D97-AF65-F5344CB8AC3E}">
        <p14:creationId xmlns:p14="http://schemas.microsoft.com/office/powerpoint/2010/main" val="278672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649" y="0"/>
            <a:ext cx="7614701" cy="5904854"/>
          </a:xfrm>
          <a:prstGeom prst="rect">
            <a:avLst/>
          </a:prstGeom>
        </p:spPr>
      </p:pic>
      <p:sp>
        <p:nvSpPr>
          <p:cNvPr id="3" name="Rectangle 2"/>
          <p:cNvSpPr/>
          <p:nvPr/>
        </p:nvSpPr>
        <p:spPr>
          <a:xfrm>
            <a:off x="0" y="6052410"/>
            <a:ext cx="12192000" cy="461665"/>
          </a:xfrm>
          <a:prstGeom prst="rect">
            <a:avLst/>
          </a:prstGeom>
        </p:spPr>
        <p:txBody>
          <a:bodyPr wrap="square" anchor="b">
            <a:spAutoFit/>
          </a:bodyPr>
          <a:lstStyle/>
          <a:p>
            <a:pPr algn="ctr"/>
            <a:r>
              <a:rPr lang="en-US" sz="2400" dirty="0">
                <a:solidFill>
                  <a:srgbClr val="FF0000"/>
                </a:solidFill>
                <a:latin typeface="Century Gothic" charset="0"/>
                <a:ea typeface="Century Gothic" charset="0"/>
                <a:cs typeface="Century Gothic" charset="0"/>
              </a:rPr>
              <a:t>The graphic imagery of the </a:t>
            </a:r>
            <a:r>
              <a:rPr lang="en-US" sz="2400" dirty="0" err="1">
                <a:solidFill>
                  <a:srgbClr val="FF0000"/>
                </a:solidFill>
                <a:latin typeface="Century Gothic" charset="0"/>
                <a:ea typeface="Century Gothic" charset="0"/>
                <a:cs typeface="Century Gothic" charset="0"/>
              </a:rPr>
              <a:t>Purusha</a:t>
            </a:r>
            <a:r>
              <a:rPr lang="en-US" sz="2400" dirty="0">
                <a:solidFill>
                  <a:srgbClr val="FF0000"/>
                </a:solidFill>
                <a:latin typeface="Century Gothic" charset="0"/>
                <a:ea typeface="Century Gothic" charset="0"/>
                <a:cs typeface="Century Gothic" charset="0"/>
              </a:rPr>
              <a:t> (</a:t>
            </a:r>
            <a:r>
              <a:rPr lang="en-US" sz="2400" dirty="0" err="1">
                <a:solidFill>
                  <a:srgbClr val="FF0000"/>
                </a:solidFill>
                <a:latin typeface="Century Gothic" charset="0"/>
                <a:ea typeface="Century Gothic" charset="0"/>
                <a:cs typeface="Century Gothic" charset="0"/>
              </a:rPr>
              <a:t>Rajavallabha</a:t>
            </a:r>
            <a:r>
              <a:rPr lang="en-US" sz="2400" dirty="0">
                <a:solidFill>
                  <a:srgbClr val="FF0000"/>
                </a:solidFill>
                <a:latin typeface="Century Gothic" charset="0"/>
                <a:ea typeface="Century Gothic" charset="0"/>
                <a:cs typeface="Century Gothic" charset="0"/>
              </a:rPr>
              <a:t>, 1911)</a:t>
            </a:r>
          </a:p>
        </p:txBody>
      </p:sp>
    </p:spTree>
    <p:extLst>
      <p:ext uri="{BB962C8B-B14F-4D97-AF65-F5344CB8AC3E}">
        <p14:creationId xmlns:p14="http://schemas.microsoft.com/office/powerpoint/2010/main" val="4064960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157" y="0"/>
            <a:ext cx="4874078" cy="6858000"/>
          </a:xfrm>
          <a:prstGeom prst="rect">
            <a:avLst/>
          </a:prstGeom>
        </p:spPr>
      </p:pic>
      <p:sp>
        <p:nvSpPr>
          <p:cNvPr id="3" name="Rectangle 2"/>
          <p:cNvSpPr/>
          <p:nvPr/>
        </p:nvSpPr>
        <p:spPr>
          <a:xfrm>
            <a:off x="6735235" y="5683078"/>
            <a:ext cx="4839144" cy="830997"/>
          </a:xfrm>
          <a:prstGeom prst="rect">
            <a:avLst/>
          </a:prstGeom>
        </p:spPr>
        <p:txBody>
          <a:bodyPr wrap="square" anchor="b">
            <a:spAutoFit/>
          </a:bodyPr>
          <a:lstStyle/>
          <a:p>
            <a:r>
              <a:rPr lang="en-US" sz="2400" dirty="0">
                <a:solidFill>
                  <a:srgbClr val="FF0000"/>
                </a:solidFill>
                <a:latin typeface="Century Gothic" charset="0"/>
                <a:ea typeface="Century Gothic" charset="0"/>
                <a:cs typeface="Century Gothic" charset="0"/>
              </a:rPr>
              <a:t>The graphic imagery of the </a:t>
            </a:r>
            <a:r>
              <a:rPr lang="en-US" sz="2400" dirty="0" err="1">
                <a:solidFill>
                  <a:srgbClr val="FF0000"/>
                </a:solidFill>
                <a:latin typeface="Century Gothic" charset="0"/>
                <a:ea typeface="Century Gothic" charset="0"/>
                <a:cs typeface="Century Gothic" charset="0"/>
              </a:rPr>
              <a:t>Purusha</a:t>
            </a:r>
            <a:r>
              <a:rPr lang="en-US" sz="2400" dirty="0">
                <a:solidFill>
                  <a:srgbClr val="FF0000"/>
                </a:solidFill>
                <a:latin typeface="Century Gothic" charset="0"/>
                <a:ea typeface="Century Gothic" charset="0"/>
                <a:cs typeface="Century Gothic" charset="0"/>
              </a:rPr>
              <a:t> (</a:t>
            </a:r>
            <a:r>
              <a:rPr lang="en-US" sz="2400" i="1" dirty="0" err="1">
                <a:solidFill>
                  <a:srgbClr val="FF0000"/>
                </a:solidFill>
                <a:latin typeface="Century Gothic" charset="0"/>
                <a:ea typeface="Century Gothic" charset="0"/>
                <a:cs typeface="Century Gothic" charset="0"/>
              </a:rPr>
              <a:t>Dhama</a:t>
            </a:r>
            <a:r>
              <a:rPr lang="en-US" sz="2400" dirty="0">
                <a:solidFill>
                  <a:srgbClr val="FF0000"/>
                </a:solidFill>
                <a:latin typeface="Century Gothic" charset="0"/>
                <a:ea typeface="Century Gothic" charset="0"/>
                <a:cs typeface="Century Gothic" charset="0"/>
              </a:rPr>
              <a:t>, 1962)</a:t>
            </a:r>
          </a:p>
        </p:txBody>
      </p:sp>
    </p:spTree>
    <p:extLst>
      <p:ext uri="{BB962C8B-B14F-4D97-AF65-F5344CB8AC3E}">
        <p14:creationId xmlns:p14="http://schemas.microsoft.com/office/powerpoint/2010/main" val="308225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877" y="0"/>
            <a:ext cx="4591602" cy="6858000"/>
          </a:xfrm>
          <a:prstGeom prst="rect">
            <a:avLst/>
          </a:prstGeom>
        </p:spPr>
      </p:pic>
      <p:sp>
        <p:nvSpPr>
          <p:cNvPr id="3" name="Rectangle 2"/>
          <p:cNvSpPr/>
          <p:nvPr/>
        </p:nvSpPr>
        <p:spPr>
          <a:xfrm>
            <a:off x="6764478" y="5803394"/>
            <a:ext cx="4882089" cy="830997"/>
          </a:xfrm>
          <a:prstGeom prst="rect">
            <a:avLst/>
          </a:prstGeom>
        </p:spPr>
        <p:txBody>
          <a:bodyPr wrap="square" anchor="b">
            <a:spAutoFit/>
          </a:bodyPr>
          <a:lstStyle/>
          <a:p>
            <a:r>
              <a:rPr lang="en-US" sz="2400" dirty="0">
                <a:solidFill>
                  <a:srgbClr val="FF0000"/>
                </a:solidFill>
                <a:latin typeface="Century Gothic" charset="0"/>
                <a:ea typeface="Century Gothic" charset="0"/>
                <a:cs typeface="Century Gothic" charset="0"/>
              </a:rPr>
              <a:t>Energy channels of the subtle body (Tantra Foundation)</a:t>
            </a:r>
          </a:p>
        </p:txBody>
      </p:sp>
    </p:spTree>
    <p:extLst>
      <p:ext uri="{BB962C8B-B14F-4D97-AF65-F5344CB8AC3E}">
        <p14:creationId xmlns:p14="http://schemas.microsoft.com/office/powerpoint/2010/main" val="162124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3473" y="0"/>
            <a:ext cx="5500444" cy="6858000"/>
          </a:xfrm>
          <a:prstGeom prst="rect">
            <a:avLst/>
          </a:prstGeom>
        </p:spPr>
      </p:pic>
      <p:sp>
        <p:nvSpPr>
          <p:cNvPr id="3" name="Rectangle 2"/>
          <p:cNvSpPr/>
          <p:nvPr/>
        </p:nvSpPr>
        <p:spPr>
          <a:xfrm>
            <a:off x="7106006" y="5806189"/>
            <a:ext cx="4896774" cy="707886"/>
          </a:xfrm>
          <a:prstGeom prst="rect">
            <a:avLst/>
          </a:prstGeom>
        </p:spPr>
        <p:txBody>
          <a:bodyPr wrap="square" anchor="b">
            <a:spAutoFit/>
          </a:bodyPr>
          <a:lstStyle/>
          <a:p>
            <a:r>
              <a:rPr lang="en-US" sz="2000" dirty="0">
                <a:solidFill>
                  <a:srgbClr val="FF0000"/>
                </a:solidFill>
                <a:latin typeface="Century Gothic" charset="0"/>
                <a:ea typeface="Century Gothic" charset="0"/>
                <a:cs typeface="Century Gothic" charset="0"/>
              </a:rPr>
              <a:t>The nine squares in the design of </a:t>
            </a:r>
            <a:r>
              <a:rPr lang="en-US" sz="2000" dirty="0" err="1">
                <a:solidFill>
                  <a:srgbClr val="FF0000"/>
                </a:solidFill>
                <a:latin typeface="Century Gothic" charset="0"/>
                <a:ea typeface="Century Gothic" charset="0"/>
                <a:cs typeface="Century Gothic" charset="0"/>
              </a:rPr>
              <a:t>Jawahar</a:t>
            </a:r>
            <a:r>
              <a:rPr lang="en-US" sz="2000" dirty="0">
                <a:solidFill>
                  <a:srgbClr val="FF0000"/>
                </a:solidFill>
                <a:latin typeface="Century Gothic" charset="0"/>
                <a:ea typeface="Century Gothic" charset="0"/>
                <a:cs typeface="Century Gothic" charset="0"/>
              </a:rPr>
              <a:t> Kala Kendra (A+D, 1991)</a:t>
            </a:r>
          </a:p>
        </p:txBody>
      </p:sp>
      <p:sp>
        <p:nvSpPr>
          <p:cNvPr id="4" name="Rectangle 3"/>
          <p:cNvSpPr/>
          <p:nvPr/>
        </p:nvSpPr>
        <p:spPr>
          <a:xfrm>
            <a:off x="7063917" y="1196353"/>
            <a:ext cx="4957497" cy="707886"/>
          </a:xfrm>
          <a:prstGeom prst="rect">
            <a:avLst/>
          </a:prstGeom>
        </p:spPr>
        <p:txBody>
          <a:bodyPr wrap="square">
            <a:spAutoFit/>
          </a:bodyPr>
          <a:lstStyle/>
          <a:p>
            <a:r>
              <a:rPr lang="en-US" sz="2000" dirty="0">
                <a:solidFill>
                  <a:srgbClr val="FF0000"/>
                </a:solidFill>
                <a:latin typeface="Century Gothic" charset="0"/>
                <a:ea typeface="Century Gothic" charset="0"/>
                <a:cs typeface="Century Gothic" charset="0"/>
              </a:rPr>
              <a:t>Modern architecture’s search for the “origin” and “authenticity”</a:t>
            </a:r>
          </a:p>
        </p:txBody>
      </p:sp>
    </p:spTree>
    <p:extLst>
      <p:ext uri="{BB962C8B-B14F-4D97-AF65-F5344CB8AC3E}">
        <p14:creationId xmlns:p14="http://schemas.microsoft.com/office/powerpoint/2010/main" val="76598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641" y="0"/>
            <a:ext cx="5498090" cy="6858000"/>
          </a:xfrm>
          <a:prstGeom prst="rect">
            <a:avLst/>
          </a:prstGeom>
        </p:spPr>
      </p:pic>
      <p:sp>
        <p:nvSpPr>
          <p:cNvPr id="3" name="Rectangle 2"/>
          <p:cNvSpPr/>
          <p:nvPr/>
        </p:nvSpPr>
        <p:spPr>
          <a:xfrm>
            <a:off x="7155731" y="5806189"/>
            <a:ext cx="4538964" cy="707886"/>
          </a:xfrm>
          <a:prstGeom prst="rect">
            <a:avLst/>
          </a:prstGeom>
        </p:spPr>
        <p:txBody>
          <a:bodyPr wrap="square" anchor="b">
            <a:spAutoFit/>
          </a:bodyPr>
          <a:lstStyle/>
          <a:p>
            <a:r>
              <a:rPr lang="en-US" sz="2000" dirty="0">
                <a:solidFill>
                  <a:srgbClr val="FF0000"/>
                </a:solidFill>
                <a:latin typeface="Century Gothic" charset="0"/>
                <a:ea typeface="Century Gothic" charset="0"/>
                <a:cs typeface="Century Gothic" charset="0"/>
              </a:rPr>
              <a:t>Charles Correa’s plan for the </a:t>
            </a:r>
            <a:r>
              <a:rPr lang="en-US" sz="2000" dirty="0" err="1">
                <a:solidFill>
                  <a:srgbClr val="FF0000"/>
                </a:solidFill>
                <a:latin typeface="Century Gothic" charset="0"/>
                <a:ea typeface="Century Gothic" charset="0"/>
                <a:cs typeface="Century Gothic" charset="0"/>
              </a:rPr>
              <a:t>Jawahar</a:t>
            </a:r>
            <a:r>
              <a:rPr lang="en-US" sz="2000" dirty="0">
                <a:solidFill>
                  <a:srgbClr val="FF0000"/>
                </a:solidFill>
                <a:latin typeface="Century Gothic" charset="0"/>
                <a:ea typeface="Century Gothic" charset="0"/>
                <a:cs typeface="Century Gothic" charset="0"/>
              </a:rPr>
              <a:t> Kala, Jaipur (1986)</a:t>
            </a:r>
          </a:p>
        </p:txBody>
      </p:sp>
      <p:sp>
        <p:nvSpPr>
          <p:cNvPr id="4" name="Rectangle 3"/>
          <p:cNvSpPr/>
          <p:nvPr/>
        </p:nvSpPr>
        <p:spPr>
          <a:xfrm>
            <a:off x="7155731" y="1798992"/>
            <a:ext cx="4390715" cy="400110"/>
          </a:xfrm>
          <a:prstGeom prst="rect">
            <a:avLst/>
          </a:prstGeom>
        </p:spPr>
        <p:txBody>
          <a:bodyPr wrap="square">
            <a:spAutoFit/>
          </a:bodyPr>
          <a:lstStyle/>
          <a:p>
            <a:r>
              <a:rPr lang="en-US" sz="2000" dirty="0">
                <a:solidFill>
                  <a:srgbClr val="FF0000"/>
                </a:solidFill>
                <a:latin typeface="Century Gothic" charset="0"/>
                <a:ea typeface="Century Gothic" charset="0"/>
                <a:cs typeface="Century Gothic" charset="0"/>
              </a:rPr>
              <a:t>“Indigenous modernity?”</a:t>
            </a:r>
          </a:p>
        </p:txBody>
      </p:sp>
    </p:spTree>
    <p:extLst>
      <p:ext uri="{BB962C8B-B14F-4D97-AF65-F5344CB8AC3E}">
        <p14:creationId xmlns:p14="http://schemas.microsoft.com/office/powerpoint/2010/main" val="340308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0434" y="1731523"/>
            <a:ext cx="9585138" cy="2862322"/>
          </a:xfrm>
          <a:prstGeom prst="rect">
            <a:avLst/>
          </a:prstGeom>
        </p:spPr>
        <p:txBody>
          <a:bodyPr wrap="square">
            <a:spAutoFit/>
          </a:bodyPr>
          <a:lstStyle/>
          <a:p>
            <a:r>
              <a:rPr lang="en-US" sz="2000" dirty="0">
                <a:latin typeface="Century Gothic" charset="0"/>
                <a:ea typeface="Century Gothic" charset="0"/>
                <a:cs typeface="Century Gothic" charset="0"/>
              </a:rPr>
              <a:t>Andreas </a:t>
            </a:r>
            <a:r>
              <a:rPr lang="en-US" sz="2000" dirty="0" err="1">
                <a:latin typeface="Century Gothic" charset="0"/>
                <a:ea typeface="Century Gothic" charset="0"/>
                <a:cs typeface="Century Gothic" charset="0"/>
              </a:rPr>
              <a:t>Volwahsen's</a:t>
            </a:r>
            <a:r>
              <a:rPr lang="en-US" sz="2000" dirty="0">
                <a:latin typeface="Century Gothic" charset="0"/>
                <a:ea typeface="Century Gothic" charset="0"/>
                <a:cs typeface="Century Gothic" charset="0"/>
              </a:rPr>
              <a:t> Living Architecture (vol. 1, Indian, vol. 2, Islamic Indian) </a:t>
            </a:r>
          </a:p>
          <a:p>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Stella </a:t>
            </a:r>
            <a:r>
              <a:rPr lang="en-US" sz="2000" dirty="0" err="1">
                <a:latin typeface="Century Gothic" charset="0"/>
                <a:ea typeface="Century Gothic" charset="0"/>
                <a:cs typeface="Century Gothic" charset="0"/>
              </a:rPr>
              <a:t>Kramrisch's</a:t>
            </a:r>
            <a:r>
              <a:rPr lang="en-US" sz="2000" dirty="0">
                <a:latin typeface="Century Gothic" charset="0"/>
                <a:ea typeface="Century Gothic" charset="0"/>
                <a:cs typeface="Century Gothic" charset="0"/>
              </a:rPr>
              <a:t> pioneering book on temple architecture</a:t>
            </a:r>
          </a:p>
          <a:p>
            <a:endParaRPr lang="en-US" sz="2000" dirty="0">
              <a:latin typeface="Century Gothic" charset="0"/>
              <a:ea typeface="Century Gothic" charset="0"/>
              <a:cs typeface="Century Gothic" charset="0"/>
            </a:endParaRPr>
          </a:p>
          <a:p>
            <a:r>
              <a:rPr lang="en-US" sz="2000" dirty="0" err="1">
                <a:latin typeface="Century Gothic" charset="0"/>
                <a:ea typeface="Century Gothic" charset="0"/>
                <a:cs typeface="Century Gothic" charset="0"/>
              </a:rPr>
              <a:t>Romila</a:t>
            </a:r>
            <a:r>
              <a:rPr lang="en-US" sz="2000" dirty="0">
                <a:latin typeface="Century Gothic" charset="0"/>
                <a:ea typeface="Century Gothic" charset="0"/>
                <a:cs typeface="Century Gothic" charset="0"/>
              </a:rPr>
              <a:t> </a:t>
            </a:r>
            <a:r>
              <a:rPr lang="en-US" sz="2000" dirty="0" err="1">
                <a:latin typeface="Century Gothic" charset="0"/>
                <a:ea typeface="Century Gothic" charset="0"/>
                <a:cs typeface="Century Gothic" charset="0"/>
              </a:rPr>
              <a:t>Thapar’s</a:t>
            </a:r>
            <a:r>
              <a:rPr lang="en-US" sz="2000" dirty="0">
                <a:latin typeface="Century Gothic" charset="0"/>
                <a:ea typeface="Century Gothic" charset="0"/>
                <a:cs typeface="Century Gothic" charset="0"/>
              </a:rPr>
              <a:t> study of ancient India</a:t>
            </a:r>
          </a:p>
          <a:p>
            <a:r>
              <a:rPr lang="en-US" sz="2000" dirty="0">
                <a:latin typeface="Century Gothic" charset="0"/>
                <a:ea typeface="Century Gothic" charset="0"/>
                <a:cs typeface="Century Gothic" charset="0"/>
              </a:rPr>
              <a:t> </a:t>
            </a:r>
          </a:p>
          <a:p>
            <a:r>
              <a:rPr lang="en-US" sz="2000" dirty="0" err="1">
                <a:latin typeface="Century Gothic" charset="0"/>
                <a:ea typeface="Century Gothic" charset="0"/>
                <a:cs typeface="Century Gothic" charset="0"/>
              </a:rPr>
              <a:t>Vidya</a:t>
            </a:r>
            <a:r>
              <a:rPr lang="en-US" sz="2000" dirty="0">
                <a:latin typeface="Century Gothic" charset="0"/>
                <a:ea typeface="Century Gothic" charset="0"/>
                <a:cs typeface="Century Gothic" charset="0"/>
              </a:rPr>
              <a:t> </a:t>
            </a:r>
            <a:r>
              <a:rPr lang="en-US" sz="2000" dirty="0" err="1">
                <a:latin typeface="Century Gothic" charset="0"/>
                <a:ea typeface="Century Gothic" charset="0"/>
                <a:cs typeface="Century Gothic" charset="0"/>
              </a:rPr>
              <a:t>Dehejia's</a:t>
            </a:r>
            <a:r>
              <a:rPr lang="en-US" sz="2000" dirty="0">
                <a:latin typeface="Century Gothic" charset="0"/>
                <a:ea typeface="Century Gothic" charset="0"/>
                <a:cs typeface="Century Gothic" charset="0"/>
              </a:rPr>
              <a:t> book on </a:t>
            </a:r>
            <a:r>
              <a:rPr lang="en-US" sz="2000" dirty="0" err="1">
                <a:latin typeface="Century Gothic" charset="0"/>
                <a:ea typeface="Century Gothic" charset="0"/>
                <a:cs typeface="Century Gothic" charset="0"/>
              </a:rPr>
              <a:t>Orissan</a:t>
            </a:r>
            <a:r>
              <a:rPr lang="en-US" sz="2000" dirty="0">
                <a:latin typeface="Century Gothic" charset="0"/>
                <a:ea typeface="Century Gothic" charset="0"/>
                <a:cs typeface="Century Gothic" charset="0"/>
              </a:rPr>
              <a:t> temples </a:t>
            </a:r>
          </a:p>
          <a:p>
            <a:endParaRPr lang="en-US" sz="2000" dirty="0">
              <a:latin typeface="Century Gothic" charset="0"/>
              <a:ea typeface="Century Gothic" charset="0"/>
              <a:cs typeface="Century Gothic" charset="0"/>
            </a:endParaRPr>
          </a:p>
          <a:p>
            <a:r>
              <a:rPr lang="en-US" sz="2000" dirty="0">
                <a:latin typeface="Century Gothic" charset="0"/>
                <a:ea typeface="Century Gothic" charset="0"/>
                <a:cs typeface="Century Gothic" charset="0"/>
              </a:rPr>
              <a:t>George </a:t>
            </a:r>
            <a:r>
              <a:rPr lang="en-US" sz="2000" dirty="0" err="1">
                <a:latin typeface="Century Gothic" charset="0"/>
                <a:ea typeface="Century Gothic" charset="0"/>
                <a:cs typeface="Century Gothic" charset="0"/>
              </a:rPr>
              <a:t>Michell's</a:t>
            </a:r>
            <a:r>
              <a:rPr lang="en-US" sz="2000" dirty="0">
                <a:latin typeface="Century Gothic" charset="0"/>
                <a:ea typeface="Century Gothic" charset="0"/>
                <a:cs typeface="Century Gothic" charset="0"/>
              </a:rPr>
              <a:t> work on the Hindu Temple</a:t>
            </a:r>
          </a:p>
        </p:txBody>
      </p:sp>
      <p:sp>
        <p:nvSpPr>
          <p:cNvPr id="5" name="Rectangle 4"/>
          <p:cNvSpPr/>
          <p:nvPr/>
        </p:nvSpPr>
        <p:spPr>
          <a:xfrm>
            <a:off x="1770434" y="773508"/>
            <a:ext cx="6048451" cy="461665"/>
          </a:xfrm>
          <a:prstGeom prst="rect">
            <a:avLst/>
          </a:prstGeom>
        </p:spPr>
        <p:txBody>
          <a:bodyPr wrap="none">
            <a:spAutoFit/>
          </a:bodyPr>
          <a:lstStyle/>
          <a:p>
            <a:r>
              <a:rPr lang="en-US" sz="2400" u="sng" dirty="0">
                <a:solidFill>
                  <a:srgbClr val="FF0000"/>
                </a:solidFill>
                <a:latin typeface="Century Gothic" charset="0"/>
                <a:ea typeface="Century Gothic" charset="0"/>
                <a:cs typeface="Century Gothic" charset="0"/>
              </a:rPr>
              <a:t>Works that have also been influential….</a:t>
            </a:r>
          </a:p>
        </p:txBody>
      </p:sp>
    </p:spTree>
    <p:extLst>
      <p:ext uri="{BB962C8B-B14F-4D97-AF65-F5344CB8AC3E}">
        <p14:creationId xmlns:p14="http://schemas.microsoft.com/office/powerpoint/2010/main" val="3749463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366" y="1032076"/>
            <a:ext cx="4960033" cy="1631216"/>
          </a:xfrm>
          <a:prstGeom prst="rect">
            <a:avLst/>
          </a:prstGeom>
        </p:spPr>
        <p:txBody>
          <a:bodyPr wrap="square">
            <a:spAutoFit/>
          </a:bodyPr>
          <a:lstStyle/>
          <a:p>
            <a:r>
              <a:rPr lang="en-US" sz="2000" i="1" dirty="0">
                <a:solidFill>
                  <a:srgbClr val="FF0000"/>
                </a:solidFill>
                <a:latin typeface="Century Gothic" charset="0"/>
                <a:ea typeface="Century Gothic" charset="0"/>
                <a:cs typeface="Century Gothic" charset="0"/>
              </a:rPr>
              <a:t>The Problem of defining “Modernity”</a:t>
            </a:r>
          </a:p>
          <a:p>
            <a:r>
              <a:rPr lang="en-US" sz="2000" i="1" dirty="0">
                <a:solidFill>
                  <a:srgbClr val="FF0000"/>
                </a:solidFill>
                <a:latin typeface="Century Gothic" charset="0"/>
                <a:ea typeface="Century Gothic" charset="0"/>
                <a:cs typeface="Century Gothic" charset="0"/>
              </a:rPr>
              <a:t>and “Nationalism”</a:t>
            </a:r>
          </a:p>
          <a:p>
            <a:endParaRPr lang="en-US" sz="2000" i="1" dirty="0">
              <a:solidFill>
                <a:srgbClr val="FF0000"/>
              </a:solidFill>
              <a:latin typeface="Century Gothic" charset="0"/>
              <a:ea typeface="Century Gothic" charset="0"/>
              <a:cs typeface="Century Gothic" charset="0"/>
            </a:endParaRPr>
          </a:p>
          <a:p>
            <a:r>
              <a:rPr lang="en-US" sz="2000" i="1" dirty="0">
                <a:solidFill>
                  <a:srgbClr val="FF0000"/>
                </a:solidFill>
                <a:latin typeface="Century Gothic" charset="0"/>
                <a:ea typeface="Century Gothic" charset="0"/>
                <a:cs typeface="Century Gothic" charset="0"/>
              </a:rPr>
              <a:t>The “Universal Humanity” of the Bengal Renaissance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348" y="38088"/>
            <a:ext cx="5071217" cy="6819912"/>
          </a:xfrm>
          <a:prstGeom prst="rect">
            <a:avLst/>
          </a:prstGeom>
        </p:spPr>
      </p:pic>
    </p:spTree>
    <p:extLst>
      <p:ext uri="{BB962C8B-B14F-4D97-AF65-F5344CB8AC3E}">
        <p14:creationId xmlns:p14="http://schemas.microsoft.com/office/powerpoint/2010/main" val="2454003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69031" y="-24073"/>
            <a:ext cx="4498848" cy="6858000"/>
          </a:xfrm>
          <a:prstGeom prst="rect">
            <a:avLst/>
          </a:prstGeom>
        </p:spPr>
      </p:pic>
      <p:pic>
        <p:nvPicPr>
          <p:cNvPr id="3" name="Picture 2"/>
          <p:cNvPicPr>
            <a:picLocks noChangeAspect="1"/>
          </p:cNvPicPr>
          <p:nvPr/>
        </p:nvPicPr>
        <p:blipFill>
          <a:blip r:embed="rId4"/>
          <a:stretch>
            <a:fillRect/>
          </a:stretch>
        </p:blipFill>
        <p:spPr>
          <a:xfrm>
            <a:off x="924385" y="24072"/>
            <a:ext cx="4444028" cy="6833928"/>
          </a:xfrm>
          <a:prstGeom prst="rect">
            <a:avLst/>
          </a:prstGeom>
        </p:spPr>
      </p:pic>
    </p:spTree>
    <p:extLst>
      <p:ext uri="{BB962C8B-B14F-4D97-AF65-F5344CB8AC3E}">
        <p14:creationId xmlns:p14="http://schemas.microsoft.com/office/powerpoint/2010/main" val="1477061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5600" y="2621280"/>
            <a:ext cx="9408160" cy="1938992"/>
          </a:xfrm>
          <a:prstGeom prst="rect">
            <a:avLst/>
          </a:prstGeom>
        </p:spPr>
        <p:txBody>
          <a:bodyPr wrap="square">
            <a:spAutoFit/>
          </a:bodyPr>
          <a:lstStyle/>
          <a:p>
            <a:r>
              <a:rPr lang="en-US" sz="2400" dirty="0">
                <a:solidFill>
                  <a:srgbClr val="FF0000"/>
                </a:solidFill>
                <a:latin typeface="Century Gothic" charset="0"/>
                <a:ea typeface="Century Gothic" charset="0"/>
                <a:cs typeface="Century Gothic" charset="0"/>
              </a:rPr>
              <a:t>“There is only one history – the history of man. All national histories are merely chapters in the larger one.”</a:t>
            </a:r>
          </a:p>
          <a:p>
            <a:endParaRPr lang="en-US" sz="2400" dirty="0">
              <a:solidFill>
                <a:srgbClr val="FF0000"/>
              </a:solidFill>
              <a:latin typeface="Century Gothic" charset="0"/>
              <a:ea typeface="Century Gothic" charset="0"/>
              <a:cs typeface="Century Gothic" charset="0"/>
            </a:endParaRPr>
          </a:p>
          <a:p>
            <a:endParaRPr lang="en-US" sz="2400" dirty="0">
              <a:solidFill>
                <a:srgbClr val="FF0000"/>
              </a:solidFill>
              <a:latin typeface="Century Gothic" charset="0"/>
              <a:ea typeface="Century Gothic" charset="0"/>
              <a:cs typeface="Century Gothic" charset="0"/>
            </a:endParaRPr>
          </a:p>
          <a:p>
            <a:r>
              <a:rPr lang="en-US" sz="2400" i="1" dirty="0">
                <a:solidFill>
                  <a:srgbClr val="FF0000"/>
                </a:solidFill>
                <a:latin typeface="Century Gothic" charset="0"/>
                <a:ea typeface="Century Gothic" charset="0"/>
                <a:cs typeface="Century Gothic" charset="0"/>
              </a:rPr>
              <a:t>Rabindranath Tagore, Nationalism</a:t>
            </a:r>
          </a:p>
        </p:txBody>
      </p:sp>
    </p:spTree>
    <p:extLst>
      <p:ext uri="{BB962C8B-B14F-4D97-AF65-F5344CB8AC3E}">
        <p14:creationId xmlns:p14="http://schemas.microsoft.com/office/powerpoint/2010/main" val="149525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lumbia.edu/itc/mealac/pritchett/00maplinks/modern/maps1947/populationtransf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716" y="0"/>
            <a:ext cx="7891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7963" y="4919008"/>
            <a:ext cx="3526928" cy="1938992"/>
          </a:xfrm>
          <a:prstGeom prst="rect">
            <a:avLst/>
          </a:prstGeom>
        </p:spPr>
        <p:txBody>
          <a:bodyPr wrap="none">
            <a:spAutoFit/>
          </a:bodyPr>
          <a:lstStyle/>
          <a:p>
            <a:pPr algn="r"/>
            <a:r>
              <a:rPr lang="en-US" sz="2000" dirty="0">
                <a:solidFill>
                  <a:srgbClr val="FF0000"/>
                </a:solidFill>
                <a:latin typeface="Century Gothic" charset="0"/>
                <a:ea typeface="Century Gothic" charset="0"/>
                <a:cs typeface="Century Gothic" charset="0"/>
              </a:rPr>
              <a:t>The Nationalism of Partition</a:t>
            </a:r>
          </a:p>
          <a:p>
            <a:pPr algn="r"/>
            <a:endParaRPr lang="en-US" sz="2000" dirty="0">
              <a:solidFill>
                <a:srgbClr val="FF0000"/>
              </a:solidFill>
              <a:latin typeface="Century Gothic" charset="0"/>
              <a:ea typeface="Century Gothic" charset="0"/>
              <a:cs typeface="Century Gothic" charset="0"/>
            </a:endParaRPr>
          </a:p>
          <a:p>
            <a:pPr algn="r"/>
            <a:r>
              <a:rPr lang="en-US" sz="2000" dirty="0">
                <a:solidFill>
                  <a:srgbClr val="FF0000"/>
                </a:solidFill>
                <a:latin typeface="Century Gothic" charset="0"/>
                <a:ea typeface="Century Gothic" charset="0"/>
                <a:cs typeface="Century Gothic" charset="0"/>
              </a:rPr>
              <a:t>A conflicted search for </a:t>
            </a:r>
          </a:p>
          <a:p>
            <a:pPr algn="r"/>
            <a:r>
              <a:rPr lang="en-US" sz="2000" dirty="0">
                <a:solidFill>
                  <a:srgbClr val="FF0000"/>
                </a:solidFill>
                <a:latin typeface="Century Gothic" charset="0"/>
                <a:ea typeface="Century Gothic" charset="0"/>
                <a:cs typeface="Century Gothic" charset="0"/>
              </a:rPr>
              <a:t>modernity and nationalism</a:t>
            </a:r>
          </a:p>
          <a:p>
            <a:pPr algn="r"/>
            <a:r>
              <a:rPr lang="en-US" sz="2000" dirty="0">
                <a:solidFill>
                  <a:srgbClr val="FF0000"/>
                </a:solidFill>
                <a:latin typeface="Century Gothic" charset="0"/>
                <a:ea typeface="Century Gothic" charset="0"/>
                <a:cs typeface="Century Gothic" charset="0"/>
              </a:rPr>
              <a:t>In the wake of the Partition</a:t>
            </a:r>
          </a:p>
          <a:p>
            <a:pPr algn="r"/>
            <a:r>
              <a:rPr lang="en-US" sz="2000" dirty="0">
                <a:solidFill>
                  <a:srgbClr val="FF0000"/>
                </a:solidFill>
                <a:latin typeface="Century Gothic" charset="0"/>
                <a:ea typeface="Century Gothic" charset="0"/>
                <a:cs typeface="Century Gothic" charset="0"/>
              </a:rPr>
              <a:t>1947</a:t>
            </a:r>
          </a:p>
        </p:txBody>
      </p:sp>
    </p:spTree>
    <p:extLst>
      <p:ext uri="{BB962C8B-B14F-4D97-AF65-F5344CB8AC3E}">
        <p14:creationId xmlns:p14="http://schemas.microsoft.com/office/powerpoint/2010/main" val="1932861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8736" y="0"/>
            <a:ext cx="9562821" cy="6914126"/>
          </a:xfrm>
          <a:prstGeom prst="rect">
            <a:avLst/>
          </a:prstGeom>
        </p:spPr>
      </p:pic>
    </p:spTree>
    <p:extLst>
      <p:ext uri="{BB962C8B-B14F-4D97-AF65-F5344CB8AC3E}">
        <p14:creationId xmlns:p14="http://schemas.microsoft.com/office/powerpoint/2010/main" val="3158632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1745" y="412048"/>
            <a:ext cx="7566698" cy="707886"/>
          </a:xfrm>
          <a:prstGeom prst="rect">
            <a:avLst/>
          </a:prstGeom>
        </p:spPr>
        <p:txBody>
          <a:bodyPr wrap="square">
            <a:spAutoFit/>
          </a:bodyPr>
          <a:lstStyle/>
          <a:p>
            <a:pPr algn="ctr"/>
            <a:r>
              <a:rPr lang="en-US" sz="2000" dirty="0">
                <a:solidFill>
                  <a:srgbClr val="FF0000"/>
                </a:solidFill>
                <a:latin typeface="Century Gothic" charset="0"/>
                <a:ea typeface="Century Gothic" charset="0"/>
                <a:cs typeface="Century Gothic" charset="0"/>
              </a:rPr>
              <a:t>Problems of defining “modernity,” “nationalism,” and “national identity” in post-Partition South Asia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64442"/>
            <a:ext cx="3586620" cy="53577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6348" y="1481533"/>
            <a:ext cx="3649896" cy="2661803"/>
          </a:xfrm>
          <a:prstGeom prst="rect">
            <a:avLst/>
          </a:prstGeom>
        </p:spPr>
      </p:pic>
      <p:pic>
        <p:nvPicPr>
          <p:cNvPr id="5" name="Picture 4"/>
          <p:cNvPicPr>
            <a:picLocks noChangeAspect="1"/>
          </p:cNvPicPr>
          <p:nvPr/>
        </p:nvPicPr>
        <p:blipFill>
          <a:blip r:embed="rId5"/>
          <a:stretch>
            <a:fillRect/>
          </a:stretch>
        </p:blipFill>
        <p:spPr>
          <a:xfrm>
            <a:off x="7432070" y="1481533"/>
            <a:ext cx="4759930" cy="266180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4026" y="4431855"/>
            <a:ext cx="1970764" cy="234225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6348" y="4414682"/>
            <a:ext cx="3649895" cy="2443318"/>
          </a:xfrm>
          <a:prstGeom prst="rect">
            <a:avLst/>
          </a:prstGeom>
        </p:spPr>
      </p:pic>
      <p:sp>
        <p:nvSpPr>
          <p:cNvPr id="8" name="TextBox 7"/>
          <p:cNvSpPr txBox="1"/>
          <p:nvPr/>
        </p:nvSpPr>
        <p:spPr>
          <a:xfrm>
            <a:off x="0" y="1464442"/>
            <a:ext cx="619125" cy="369332"/>
          </a:xfrm>
          <a:prstGeom prst="rect">
            <a:avLst/>
          </a:prstGeom>
          <a:noFill/>
        </p:spPr>
        <p:txBody>
          <a:bodyPr wrap="square" rtlCol="0">
            <a:spAutoFit/>
          </a:bodyPr>
          <a:lstStyle/>
          <a:p>
            <a:r>
              <a:rPr lang="en-US" dirty="0"/>
              <a:t>1</a:t>
            </a:r>
          </a:p>
        </p:txBody>
      </p:sp>
      <p:sp>
        <p:nvSpPr>
          <p:cNvPr id="9" name="TextBox 8"/>
          <p:cNvSpPr txBox="1"/>
          <p:nvPr/>
        </p:nvSpPr>
        <p:spPr>
          <a:xfrm>
            <a:off x="3722182" y="1511391"/>
            <a:ext cx="619125" cy="369332"/>
          </a:xfrm>
          <a:prstGeom prst="rect">
            <a:avLst/>
          </a:prstGeom>
          <a:noFill/>
        </p:spPr>
        <p:txBody>
          <a:bodyPr wrap="square" rtlCol="0">
            <a:spAutoFit/>
          </a:bodyPr>
          <a:lstStyle/>
          <a:p>
            <a:r>
              <a:rPr lang="en-US" dirty="0"/>
              <a:t>2</a:t>
            </a:r>
          </a:p>
        </p:txBody>
      </p:sp>
      <p:sp>
        <p:nvSpPr>
          <p:cNvPr id="10" name="TextBox 9"/>
          <p:cNvSpPr txBox="1"/>
          <p:nvPr/>
        </p:nvSpPr>
        <p:spPr>
          <a:xfrm>
            <a:off x="7432070" y="1481533"/>
            <a:ext cx="619125" cy="369332"/>
          </a:xfrm>
          <a:prstGeom prst="rect">
            <a:avLst/>
          </a:prstGeom>
          <a:noFill/>
        </p:spPr>
        <p:txBody>
          <a:bodyPr wrap="square" rtlCol="0">
            <a:spAutoFit/>
          </a:bodyPr>
          <a:lstStyle/>
          <a:p>
            <a:r>
              <a:rPr lang="en-US" dirty="0"/>
              <a:t>3</a:t>
            </a:r>
          </a:p>
        </p:txBody>
      </p:sp>
      <p:sp>
        <p:nvSpPr>
          <p:cNvPr id="11" name="TextBox 10"/>
          <p:cNvSpPr txBox="1"/>
          <p:nvPr/>
        </p:nvSpPr>
        <p:spPr>
          <a:xfrm>
            <a:off x="3716348" y="4414682"/>
            <a:ext cx="619125" cy="369332"/>
          </a:xfrm>
          <a:prstGeom prst="rect">
            <a:avLst/>
          </a:prstGeom>
          <a:noFill/>
        </p:spPr>
        <p:txBody>
          <a:bodyPr wrap="square" rtlCol="0">
            <a:spAutoFit/>
          </a:bodyPr>
          <a:lstStyle/>
          <a:p>
            <a:r>
              <a:rPr lang="en-US" dirty="0"/>
              <a:t>4</a:t>
            </a:r>
          </a:p>
        </p:txBody>
      </p:sp>
      <p:sp>
        <p:nvSpPr>
          <p:cNvPr id="12" name="TextBox 11"/>
          <p:cNvSpPr txBox="1"/>
          <p:nvPr/>
        </p:nvSpPr>
        <p:spPr>
          <a:xfrm>
            <a:off x="8262502" y="4320269"/>
            <a:ext cx="619125"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90234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5489" y="1588198"/>
            <a:ext cx="11303541" cy="3785652"/>
          </a:xfrm>
          <a:prstGeom prst="rect">
            <a:avLst/>
          </a:prstGeom>
        </p:spPr>
        <p:txBody>
          <a:bodyPr wrap="square">
            <a:spAutoFit/>
          </a:bodyPr>
          <a:lstStyle/>
          <a:p>
            <a:r>
              <a:rPr lang="en-US" sz="2000" dirty="0">
                <a:latin typeface="Century Gothic" charset="0"/>
                <a:ea typeface="Century Gothic" charset="0"/>
                <a:cs typeface="Century Gothic" charset="0"/>
              </a:rPr>
              <a:t>Courses on South Asian architectural history generally follow a standard chronology:</a:t>
            </a:r>
          </a:p>
          <a:p>
            <a:endParaRPr lang="en-US" sz="2000" dirty="0">
              <a:latin typeface="Century Gothic" charset="0"/>
              <a:ea typeface="Century Gothic" charset="0"/>
              <a:cs typeface="Century Gothic" charset="0"/>
            </a:endParaRPr>
          </a:p>
          <a:p>
            <a:pPr marL="342900" indent="-342900">
              <a:buFont typeface="Arial" charset="0"/>
              <a:buChar char="•"/>
            </a:pPr>
            <a:r>
              <a:rPr lang="en-US" sz="2000" dirty="0">
                <a:latin typeface="Century Gothic" charset="0"/>
                <a:ea typeface="Century Gothic" charset="0"/>
                <a:cs typeface="Century Gothic" charset="0"/>
              </a:rPr>
              <a:t>The Indus Valley civilization, 3000-2000 BCE</a:t>
            </a:r>
          </a:p>
          <a:p>
            <a:pPr marL="342900" indent="-342900">
              <a:buFont typeface="Arial" charset="0"/>
              <a:buChar char="•"/>
            </a:pPr>
            <a:r>
              <a:rPr lang="en-US" sz="2000" dirty="0">
                <a:latin typeface="Century Gothic" charset="0"/>
                <a:ea typeface="Century Gothic" charset="0"/>
                <a:cs typeface="Century Gothic" charset="0"/>
              </a:rPr>
              <a:t>Vedic and </a:t>
            </a:r>
            <a:r>
              <a:rPr lang="en-US" sz="2000" dirty="0" err="1">
                <a:latin typeface="Century Gothic" charset="0"/>
                <a:ea typeface="Century Gothic" charset="0"/>
                <a:cs typeface="Century Gothic" charset="0"/>
              </a:rPr>
              <a:t>Mauryan</a:t>
            </a:r>
            <a:r>
              <a:rPr lang="en-US" sz="2000" dirty="0">
                <a:latin typeface="Century Gothic" charset="0"/>
                <a:ea typeface="Century Gothic" charset="0"/>
                <a:cs typeface="Century Gothic" charset="0"/>
              </a:rPr>
              <a:t> to the beginning of Buddhist architecture in 250 BCE </a:t>
            </a:r>
          </a:p>
          <a:p>
            <a:pPr marL="342900" indent="-342900">
              <a:buFont typeface="Arial" charset="0"/>
              <a:buChar char="•"/>
            </a:pPr>
            <a:r>
              <a:rPr lang="en-US" sz="2000" dirty="0">
                <a:latin typeface="Century Gothic" charset="0"/>
                <a:ea typeface="Century Gothic" charset="0"/>
                <a:cs typeface="Century Gothic" charset="0"/>
              </a:rPr>
              <a:t>Buddhist architecture is followed until about 650 CE </a:t>
            </a:r>
          </a:p>
          <a:p>
            <a:pPr marL="342900" indent="-342900">
              <a:buFont typeface="Arial" charset="0"/>
              <a:buChar char="•"/>
            </a:pPr>
            <a:r>
              <a:rPr lang="en-US" sz="2000" dirty="0">
                <a:latin typeface="Century Gothic" charset="0"/>
                <a:ea typeface="Century Gothic" charset="0"/>
                <a:cs typeface="Century Gothic" charset="0"/>
              </a:rPr>
              <a:t>The development of Hindu temples is traced from 450 C.E. to the thirteenth century (some instructors go up to the seventeenth). </a:t>
            </a:r>
          </a:p>
          <a:p>
            <a:pPr marL="342900" indent="-342900">
              <a:buFont typeface="Arial" charset="0"/>
              <a:buChar char="•"/>
            </a:pPr>
            <a:r>
              <a:rPr lang="en-US" sz="2000" dirty="0">
                <a:latin typeface="Century Gothic" charset="0"/>
                <a:ea typeface="Century Gothic" charset="0"/>
                <a:cs typeface="Century Gothic" charset="0"/>
              </a:rPr>
              <a:t>The Islamic architecture studied usually spans from the early decades of the eighth century to the end of the seventeenth century.</a:t>
            </a:r>
          </a:p>
          <a:p>
            <a:pPr marL="342900" indent="-342900">
              <a:buFont typeface="Arial" charset="0"/>
              <a:buChar char="•"/>
            </a:pPr>
            <a:r>
              <a:rPr lang="en-US" sz="2000" dirty="0">
                <a:latin typeface="Century Gothic" charset="0"/>
                <a:ea typeface="Century Gothic" charset="0"/>
                <a:cs typeface="Century Gothic" charset="0"/>
              </a:rPr>
              <a:t>Colonial</a:t>
            </a:r>
          </a:p>
          <a:p>
            <a:pPr marL="342900" indent="-342900">
              <a:buFont typeface="Arial" charset="0"/>
              <a:buChar char="•"/>
            </a:pPr>
            <a:r>
              <a:rPr lang="en-US" sz="2000" dirty="0">
                <a:latin typeface="Century Gothic" charset="0"/>
                <a:ea typeface="Century Gothic" charset="0"/>
                <a:cs typeface="Century Gothic" charset="0"/>
              </a:rPr>
              <a:t>Post-Independence Modern</a:t>
            </a:r>
          </a:p>
          <a:p>
            <a:pPr marL="342900" indent="-342900">
              <a:buFontTx/>
              <a:buChar char="-"/>
            </a:pPr>
            <a:endParaRPr lang="en-US" sz="2000" dirty="0">
              <a:latin typeface="Century Gothic" charset="0"/>
              <a:ea typeface="Century Gothic" charset="0"/>
              <a:cs typeface="Century Gothic" charset="0"/>
            </a:endParaRPr>
          </a:p>
        </p:txBody>
      </p:sp>
      <p:sp>
        <p:nvSpPr>
          <p:cNvPr id="5" name="Rectangle 4"/>
          <p:cNvSpPr/>
          <p:nvPr/>
        </p:nvSpPr>
        <p:spPr>
          <a:xfrm>
            <a:off x="875489" y="618702"/>
            <a:ext cx="10194589" cy="1938992"/>
          </a:xfrm>
          <a:prstGeom prst="rect">
            <a:avLst/>
          </a:prstGeom>
        </p:spPr>
        <p:txBody>
          <a:bodyPr wrap="square">
            <a:spAutoFit/>
          </a:bodyPr>
          <a:lstStyle/>
          <a:p>
            <a:r>
              <a:rPr lang="en-US" sz="2400" u="sng" dirty="0">
                <a:solidFill>
                  <a:srgbClr val="FF0000"/>
                </a:solidFill>
                <a:latin typeface="Century Gothic" charset="0"/>
                <a:ea typeface="Century Gothic" charset="0"/>
                <a:cs typeface="Century Gothic" charset="0"/>
              </a:rPr>
              <a:t>The “global” was/is missing…</a:t>
            </a:r>
          </a:p>
          <a:p>
            <a:endParaRPr lang="en-US" sz="2400" u="sng" dirty="0">
              <a:solidFill>
                <a:srgbClr val="FF0000"/>
              </a:solidFill>
              <a:latin typeface="Century Gothic" charset="0"/>
              <a:ea typeface="Century Gothic" charset="0"/>
              <a:cs typeface="Century Gothic" charset="0"/>
            </a:endParaRPr>
          </a:p>
          <a:p>
            <a:endParaRPr lang="en-US" sz="2400" u="sng" dirty="0">
              <a:solidFill>
                <a:srgbClr val="FF0000"/>
              </a:solidFill>
              <a:latin typeface="Century Gothic" charset="0"/>
              <a:ea typeface="Century Gothic" charset="0"/>
              <a:cs typeface="Century Gothic" charset="0"/>
            </a:endParaRPr>
          </a:p>
          <a:p>
            <a:endParaRPr lang="en-US" sz="2400" u="sng" dirty="0">
              <a:solidFill>
                <a:srgbClr val="FF0000"/>
              </a:solidFill>
              <a:latin typeface="Century Gothic" charset="0"/>
              <a:ea typeface="Century Gothic" charset="0"/>
              <a:cs typeface="Century Gothic" charset="0"/>
            </a:endParaRPr>
          </a:p>
          <a:p>
            <a:endParaRPr lang="en-US" sz="2400" u="sng" dirty="0">
              <a:solidFill>
                <a:srgbClr val="FF0000"/>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80500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48033" y="388234"/>
            <a:ext cx="4329214" cy="5549265"/>
          </a:xfrm>
          <a:prstGeom prst="rect">
            <a:avLst/>
          </a:prstGeom>
        </p:spPr>
      </p:pic>
      <p:sp>
        <p:nvSpPr>
          <p:cNvPr id="5" name="Rectangle 4"/>
          <p:cNvSpPr/>
          <p:nvPr/>
        </p:nvSpPr>
        <p:spPr>
          <a:xfrm>
            <a:off x="2539419" y="5918661"/>
            <a:ext cx="3602268" cy="369332"/>
          </a:xfrm>
          <a:prstGeom prst="rect">
            <a:avLst/>
          </a:prstGeom>
        </p:spPr>
        <p:txBody>
          <a:bodyPr wrap="none">
            <a:spAutoFit/>
          </a:bodyPr>
          <a:lstStyle/>
          <a:p>
            <a:r>
              <a:rPr lang="en-US" dirty="0">
                <a:solidFill>
                  <a:srgbClr val="FF0000"/>
                </a:solidFill>
                <a:latin typeface="Century Gothic" charset="0"/>
                <a:ea typeface="Century Gothic" charset="0"/>
                <a:cs typeface="Century Gothic" charset="0"/>
              </a:rPr>
              <a:t>James Fergusson  (1808 - 1886)</a:t>
            </a:r>
          </a:p>
        </p:txBody>
      </p:sp>
      <p:pic>
        <p:nvPicPr>
          <p:cNvPr id="6" name="Picture 5"/>
          <p:cNvPicPr>
            <a:picLocks noChangeAspect="1"/>
          </p:cNvPicPr>
          <p:nvPr/>
        </p:nvPicPr>
        <p:blipFill>
          <a:blip r:embed="rId4"/>
          <a:stretch>
            <a:fillRect/>
          </a:stretch>
        </p:blipFill>
        <p:spPr>
          <a:xfrm>
            <a:off x="6871801" y="407070"/>
            <a:ext cx="3555865" cy="5511591"/>
          </a:xfrm>
          <a:prstGeom prst="rect">
            <a:avLst/>
          </a:prstGeom>
        </p:spPr>
      </p:pic>
      <p:sp>
        <p:nvSpPr>
          <p:cNvPr id="8" name="Rectangle 7"/>
          <p:cNvSpPr/>
          <p:nvPr/>
        </p:nvSpPr>
        <p:spPr>
          <a:xfrm>
            <a:off x="9552105" y="5937499"/>
            <a:ext cx="761747" cy="369332"/>
          </a:xfrm>
          <a:prstGeom prst="rect">
            <a:avLst/>
          </a:prstGeom>
        </p:spPr>
        <p:txBody>
          <a:bodyPr wrap="none">
            <a:spAutoFit/>
          </a:bodyPr>
          <a:lstStyle/>
          <a:p>
            <a:r>
              <a:rPr lang="en-US" dirty="0">
                <a:solidFill>
                  <a:srgbClr val="FF0000"/>
                </a:solidFill>
                <a:latin typeface="Century Gothic" charset="0"/>
                <a:ea typeface="Century Gothic" charset="0"/>
                <a:cs typeface="Century Gothic" charset="0"/>
              </a:rPr>
              <a:t>1876 </a:t>
            </a:r>
          </a:p>
        </p:txBody>
      </p:sp>
    </p:spTree>
    <p:extLst>
      <p:ext uri="{BB962C8B-B14F-4D97-AF65-F5344CB8AC3E}">
        <p14:creationId xmlns:p14="http://schemas.microsoft.com/office/powerpoint/2010/main" val="62352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2064" y="1825625"/>
            <a:ext cx="4931735" cy="4351338"/>
          </a:xfrm>
        </p:spPr>
        <p:txBody>
          <a:bodyPr>
            <a:normAutofit/>
          </a:bodyPr>
          <a:lstStyle/>
          <a:p>
            <a:pPr lvl="0"/>
            <a:r>
              <a:rPr lang="en-US" dirty="0"/>
              <a:t>“Between 1829 and 1847, James Fergusson looked into the architecture of the subcontinent and published the first illustrated history of Indian architecture, </a:t>
            </a:r>
            <a:r>
              <a:rPr lang="en-US" i="1" dirty="0"/>
              <a:t>History of Indian and Eastern Architecture </a:t>
            </a:r>
            <a:r>
              <a:rPr lang="en-US" dirty="0"/>
              <a:t>(1876).”</a:t>
            </a:r>
          </a:p>
          <a:p>
            <a:pPr lvl="0"/>
            <a:r>
              <a:rPr lang="en-US" dirty="0"/>
              <a:t>“Fergusson was an indigo planter who had amassed a considerable fortune. He had never seen many of the buildings he wrote about but based his writing on photographs and writings of others.”</a:t>
            </a:r>
          </a:p>
          <a:p>
            <a:endParaRPr lang="en-US" dirty="0"/>
          </a:p>
        </p:txBody>
      </p:sp>
      <p:sp>
        <p:nvSpPr>
          <p:cNvPr id="2" name="Rectangle 1"/>
          <p:cNvSpPr/>
          <p:nvPr/>
        </p:nvSpPr>
        <p:spPr>
          <a:xfrm>
            <a:off x="7391400" y="609600"/>
            <a:ext cx="3122971" cy="523220"/>
          </a:xfrm>
          <a:prstGeom prst="rect">
            <a:avLst/>
          </a:prstGeom>
        </p:spPr>
        <p:txBody>
          <a:bodyPr wrap="none">
            <a:spAutoFit/>
          </a:bodyPr>
          <a:lstStyle/>
          <a:p>
            <a:r>
              <a:rPr lang="en-US" sz="2800" u="sng" dirty="0">
                <a:solidFill>
                  <a:srgbClr val="FF0000"/>
                </a:solidFill>
                <a:latin typeface="Century Gothic" charset="0"/>
                <a:ea typeface="Century Gothic" charset="0"/>
                <a:cs typeface="Century Gothic" charset="0"/>
              </a:rPr>
              <a:t>James Fergusson</a:t>
            </a:r>
          </a:p>
        </p:txBody>
      </p:sp>
      <p:pic>
        <p:nvPicPr>
          <p:cNvPr id="5" name="Picture 4"/>
          <p:cNvPicPr>
            <a:picLocks noChangeAspect="1"/>
          </p:cNvPicPr>
          <p:nvPr/>
        </p:nvPicPr>
        <p:blipFill>
          <a:blip r:embed="rId3"/>
          <a:stretch>
            <a:fillRect/>
          </a:stretch>
        </p:blipFill>
        <p:spPr>
          <a:xfrm>
            <a:off x="1050861" y="459776"/>
            <a:ext cx="4329214" cy="5549265"/>
          </a:xfrm>
          <a:prstGeom prst="rect">
            <a:avLst/>
          </a:prstGeom>
        </p:spPr>
      </p:pic>
      <p:sp>
        <p:nvSpPr>
          <p:cNvPr id="6" name="Rectangle 5"/>
          <p:cNvSpPr/>
          <p:nvPr/>
        </p:nvSpPr>
        <p:spPr>
          <a:xfrm>
            <a:off x="1242247" y="5990203"/>
            <a:ext cx="3602268" cy="369332"/>
          </a:xfrm>
          <a:prstGeom prst="rect">
            <a:avLst/>
          </a:prstGeom>
        </p:spPr>
        <p:txBody>
          <a:bodyPr wrap="none">
            <a:spAutoFit/>
          </a:bodyPr>
          <a:lstStyle/>
          <a:p>
            <a:r>
              <a:rPr lang="en-US" dirty="0">
                <a:solidFill>
                  <a:srgbClr val="FF0000"/>
                </a:solidFill>
                <a:latin typeface="Century Gothic" charset="0"/>
                <a:ea typeface="Century Gothic" charset="0"/>
                <a:cs typeface="Century Gothic" charset="0"/>
              </a:rPr>
              <a:t>James Fergusson  (1808 - 1886)</a:t>
            </a:r>
          </a:p>
        </p:txBody>
      </p:sp>
    </p:spTree>
    <p:extLst>
      <p:ext uri="{BB962C8B-B14F-4D97-AF65-F5344CB8AC3E}">
        <p14:creationId xmlns:p14="http://schemas.microsoft.com/office/powerpoint/2010/main" val="301279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4185188" cy="6889199"/>
          </a:xfrm>
          <a:prstGeom prst="rect">
            <a:avLst/>
          </a:prstGeom>
        </p:spPr>
      </p:pic>
      <p:pic>
        <p:nvPicPr>
          <p:cNvPr id="6" name="Picture 5"/>
          <p:cNvPicPr>
            <a:picLocks noChangeAspect="1"/>
          </p:cNvPicPr>
          <p:nvPr/>
        </p:nvPicPr>
        <p:blipFill>
          <a:blip r:embed="rId4"/>
          <a:stretch>
            <a:fillRect/>
          </a:stretch>
        </p:blipFill>
        <p:spPr>
          <a:xfrm>
            <a:off x="4405818" y="0"/>
            <a:ext cx="4453247" cy="6858000"/>
          </a:xfrm>
          <a:prstGeom prst="rect">
            <a:avLst/>
          </a:prstGeom>
        </p:spPr>
      </p:pic>
      <p:pic>
        <p:nvPicPr>
          <p:cNvPr id="8" name="Picture 7"/>
          <p:cNvPicPr>
            <a:picLocks noChangeAspect="1"/>
          </p:cNvPicPr>
          <p:nvPr/>
        </p:nvPicPr>
        <p:blipFill>
          <a:blip r:embed="rId5"/>
          <a:stretch>
            <a:fillRect/>
          </a:stretch>
        </p:blipFill>
        <p:spPr>
          <a:xfrm>
            <a:off x="8945649" y="1420238"/>
            <a:ext cx="3246351" cy="2434763"/>
          </a:xfrm>
          <a:prstGeom prst="rect">
            <a:avLst/>
          </a:prstGeom>
        </p:spPr>
      </p:pic>
      <p:sp>
        <p:nvSpPr>
          <p:cNvPr id="9" name="Rectangle 8"/>
          <p:cNvSpPr/>
          <p:nvPr/>
        </p:nvSpPr>
        <p:spPr>
          <a:xfrm>
            <a:off x="10568824" y="4022546"/>
            <a:ext cx="1563248" cy="646331"/>
          </a:xfrm>
          <a:prstGeom prst="rect">
            <a:avLst/>
          </a:prstGeom>
        </p:spPr>
        <p:txBody>
          <a:bodyPr wrap="none">
            <a:spAutoFit/>
          </a:bodyPr>
          <a:lstStyle/>
          <a:p>
            <a:r>
              <a:rPr lang="en-US" dirty="0">
                <a:solidFill>
                  <a:srgbClr val="FF0000"/>
                </a:solidFill>
                <a:latin typeface="Century Gothic" charset="0"/>
                <a:ea typeface="Century Gothic" charset="0"/>
                <a:cs typeface="Century Gothic" charset="0"/>
              </a:rPr>
              <a:t>Percy Brown</a:t>
            </a:r>
          </a:p>
          <a:p>
            <a:r>
              <a:rPr lang="en-US" dirty="0">
                <a:solidFill>
                  <a:srgbClr val="FF0000"/>
                </a:solidFill>
                <a:latin typeface="Century Gothic" charset="0"/>
                <a:ea typeface="Century Gothic" charset="0"/>
                <a:cs typeface="Century Gothic" charset="0"/>
              </a:rPr>
              <a:t>(1872-1955)</a:t>
            </a:r>
          </a:p>
        </p:txBody>
      </p:sp>
      <p:sp>
        <p:nvSpPr>
          <p:cNvPr id="10" name="Rectangle 9"/>
          <p:cNvSpPr/>
          <p:nvPr/>
        </p:nvSpPr>
        <p:spPr>
          <a:xfrm>
            <a:off x="9079695" y="6318274"/>
            <a:ext cx="2081019" cy="369332"/>
          </a:xfrm>
          <a:prstGeom prst="rect">
            <a:avLst/>
          </a:prstGeom>
        </p:spPr>
        <p:txBody>
          <a:bodyPr wrap="none">
            <a:spAutoFit/>
          </a:bodyPr>
          <a:lstStyle/>
          <a:p>
            <a:r>
              <a:rPr lang="en-US" dirty="0">
                <a:solidFill>
                  <a:srgbClr val="FF0000"/>
                </a:solidFill>
                <a:latin typeface="Century Gothic" charset="0"/>
                <a:ea typeface="Century Gothic" charset="0"/>
                <a:cs typeface="Century Gothic" charset="0"/>
              </a:rPr>
              <a:t>Published in 1942</a:t>
            </a:r>
          </a:p>
        </p:txBody>
      </p:sp>
    </p:spTree>
    <p:extLst>
      <p:ext uri="{BB962C8B-B14F-4D97-AF65-F5344CB8AC3E}">
        <p14:creationId xmlns:p14="http://schemas.microsoft.com/office/powerpoint/2010/main" val="386542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4484"/>
            <a:ext cx="10972800" cy="1143000"/>
          </a:xfrm>
        </p:spPr>
        <p:txBody>
          <a:bodyPr>
            <a:normAutofit/>
          </a:bodyPr>
          <a:lstStyle/>
          <a:p>
            <a:r>
              <a:rPr lang="en-US" sz="2400" dirty="0"/>
              <a:t>Problems of Architectural Curriculum in British India</a:t>
            </a:r>
          </a:p>
        </p:txBody>
      </p:sp>
      <p:sp>
        <p:nvSpPr>
          <p:cNvPr id="3" name="Content Placeholder 2"/>
          <p:cNvSpPr>
            <a:spLocks noGrp="1"/>
          </p:cNvSpPr>
          <p:nvPr>
            <p:ph idx="1"/>
          </p:nvPr>
        </p:nvSpPr>
        <p:spPr>
          <a:xfrm>
            <a:off x="2331395" y="3149161"/>
            <a:ext cx="8229600" cy="4525963"/>
          </a:xfrm>
        </p:spPr>
        <p:txBody>
          <a:bodyPr/>
          <a:lstStyle/>
          <a:p>
            <a:r>
              <a:rPr lang="en-US" dirty="0"/>
              <a:t>Not liberal arts education but rather vocational training</a:t>
            </a:r>
          </a:p>
        </p:txBody>
      </p:sp>
    </p:spTree>
    <p:extLst>
      <p:ext uri="{BB962C8B-B14F-4D97-AF65-F5344CB8AC3E}">
        <p14:creationId xmlns:p14="http://schemas.microsoft.com/office/powerpoint/2010/main" val="21706732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s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id="{4ED54284-1744-C442-A4A7-E57A3F8EC386}" vid="{9B776868-8B03-2046-B5E1-A7473E5C223B}"/>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4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8.xml><?xml version="1.0" encoding="utf-8"?>
<a:theme xmlns:a="http://schemas.openxmlformats.org/drawingml/2006/main" name="1_tes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id="{4ED54284-1744-C442-A4A7-E57A3F8EC386}" vid="{9B776868-8B03-2046-B5E1-A7473E5C223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7983</Words>
  <Application>Microsoft Office PowerPoint</Application>
  <PresentationFormat>Widescreen</PresentationFormat>
  <Paragraphs>475</Paragraphs>
  <Slides>45</Slides>
  <Notes>43</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45</vt:i4>
      </vt:variant>
    </vt:vector>
  </HeadingPairs>
  <TitlesOfParts>
    <vt:vector size="59" baseType="lpstr">
      <vt:lpstr>ＭＳ Ｐゴシック</vt:lpstr>
      <vt:lpstr>Arial</vt:lpstr>
      <vt:lpstr>Calibri</vt:lpstr>
      <vt:lpstr>Calibri Light</vt:lpstr>
      <vt:lpstr>Century Gothic</vt:lpstr>
      <vt:lpstr>Garamond</vt:lpstr>
      <vt:lpstr>Custom Design</vt:lpstr>
      <vt:lpstr>test</vt:lpstr>
      <vt:lpstr>1_Custom Design</vt:lpstr>
      <vt:lpstr>2_Office Theme</vt:lpstr>
      <vt:lpstr>21_Office Theme</vt:lpstr>
      <vt:lpstr>24_Office Theme</vt:lpstr>
      <vt:lpstr>27_Office Theme</vt:lpstr>
      <vt:lpstr>1_test</vt:lpstr>
      <vt:lpstr>A “Global” History of South Asia  (3000 BCE – 2000 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of Architectural Curriculum in British India</vt:lpstr>
      <vt:lpstr>Nineteenth-Century British Position  on Indian Art and Architecture</vt:lpstr>
      <vt:lpstr>PowerPoint Presentation</vt:lpstr>
      <vt:lpstr>Bannister Fletcher’s Politics of “History”</vt:lpstr>
      <vt:lpstr>PowerPoint Presentation</vt:lpstr>
      <vt:lpstr>The bias toward “monuments”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“Global” History of South Asia (3000 BCE – 2000 CE)</dc:title>
  <dc:creator>Anh-Tu Nguyen</dc:creator>
  <cp:lastModifiedBy>Anh-Tu Nguyen</cp:lastModifiedBy>
  <cp:revision>113</cp:revision>
  <dcterms:created xsi:type="dcterms:W3CDTF">2016-12-11T19:39:41Z</dcterms:created>
  <dcterms:modified xsi:type="dcterms:W3CDTF">2017-03-27T15:16:40Z</dcterms:modified>
</cp:coreProperties>
</file>